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60" r:id="rId5"/>
    <p:sldId id="259" r:id="rId6"/>
    <p:sldId id="261" r:id="rId7"/>
    <p:sldId id="262" r:id="rId8"/>
    <p:sldId id="263" r:id="rId9"/>
    <p:sldId id="265" r:id="rId10"/>
    <p:sldId id="266" r:id="rId11"/>
    <p:sldId id="267" r:id="rId12"/>
    <p:sldId id="26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D5A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53"/>
    <p:restoredTop sz="76326"/>
  </p:normalViewPr>
  <p:slideViewPr>
    <p:cSldViewPr snapToGrid="0" snapToObjects="1">
      <p:cViewPr varScale="1">
        <p:scale>
          <a:sx n="99" d="100"/>
          <a:sy n="99" d="100"/>
        </p:scale>
        <p:origin x="184" y="2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9CBBABF-7719-B942-AF82-5C6ECE7F680B}" type="doc">
      <dgm:prSet loTypeId="urn:microsoft.com/office/officeart/2008/layout/VerticalCurvedList" loCatId="" qsTypeId="urn:microsoft.com/office/officeart/2005/8/quickstyle/simple1" qsCatId="simple" csTypeId="urn:microsoft.com/office/officeart/2005/8/colors/accent1_2" csCatId="accent1" phldr="1"/>
      <dgm:spPr/>
      <dgm:t>
        <a:bodyPr/>
        <a:lstStyle/>
        <a:p>
          <a:endParaRPr lang="en-US"/>
        </a:p>
      </dgm:t>
    </dgm:pt>
    <dgm:pt modelId="{5E2A5B53-2112-A748-B79D-FAFBC7EE396B}">
      <dgm:prSet phldrT="[Text]"/>
      <dgm:spPr>
        <a:solidFill>
          <a:srgbClr val="00B0F0"/>
        </a:solidFill>
      </dgm:spPr>
      <dgm:t>
        <a:bodyPr/>
        <a:lstStyle/>
        <a:p>
          <a:r>
            <a:rPr lang="en-US" dirty="0">
              <a:solidFill>
                <a:schemeClr val="bg1"/>
              </a:solidFill>
              <a:latin typeface="Arial" panose="020B0604020202020204" pitchFamily="34" charset="0"/>
            </a:rPr>
            <a:t>Training data: 127,656 rows</a:t>
          </a:r>
          <a:endParaRPr lang="en-US" dirty="0">
            <a:solidFill>
              <a:schemeClr val="bg1"/>
            </a:solidFill>
          </a:endParaRPr>
        </a:p>
      </dgm:t>
    </dgm:pt>
    <dgm:pt modelId="{8E94B7EC-4DAE-6942-9C79-42DE7F89EBE1}" type="parTrans" cxnId="{5BFDFB46-CD4D-C849-9F39-6D33B8C925A1}">
      <dgm:prSet/>
      <dgm:spPr/>
      <dgm:t>
        <a:bodyPr/>
        <a:lstStyle/>
        <a:p>
          <a:endParaRPr lang="en-US"/>
        </a:p>
      </dgm:t>
    </dgm:pt>
    <dgm:pt modelId="{FCB5892A-9B7A-0D43-BA0F-0CB7A33928D9}" type="sibTrans" cxnId="{5BFDFB46-CD4D-C849-9F39-6D33B8C925A1}">
      <dgm:prSet/>
      <dgm:spPr/>
      <dgm:t>
        <a:bodyPr/>
        <a:lstStyle/>
        <a:p>
          <a:endParaRPr lang="en-US"/>
        </a:p>
      </dgm:t>
    </dgm:pt>
    <dgm:pt modelId="{F5A35923-5715-1F48-B713-0FF25CA77D73}">
      <dgm:prSet phldrT="[Text]"/>
      <dgm:spPr>
        <a:solidFill>
          <a:srgbClr val="00B0F0"/>
        </a:solidFill>
      </dgm:spPr>
      <dgm:t>
        <a:bodyPr/>
        <a:lstStyle/>
        <a:p>
          <a:r>
            <a:rPr lang="en-US" dirty="0">
              <a:solidFill>
                <a:schemeClr val="bg1"/>
              </a:solidFill>
              <a:latin typeface="Arial" panose="020B0604020202020204" pitchFamily="34" charset="0"/>
            </a:rPr>
            <a:t>Validation data: 31,915 rows</a:t>
          </a:r>
          <a:endParaRPr lang="en-US" dirty="0">
            <a:solidFill>
              <a:schemeClr val="bg1"/>
            </a:solidFill>
          </a:endParaRPr>
        </a:p>
      </dgm:t>
    </dgm:pt>
    <dgm:pt modelId="{BC4FC4D1-976E-A343-B90E-08329519169F}" type="parTrans" cxnId="{EB9DF332-F149-B545-96D3-FF2E6B7E8F16}">
      <dgm:prSet/>
      <dgm:spPr/>
      <dgm:t>
        <a:bodyPr/>
        <a:lstStyle/>
        <a:p>
          <a:endParaRPr lang="en-US"/>
        </a:p>
      </dgm:t>
    </dgm:pt>
    <dgm:pt modelId="{5FB6669A-C12F-4B48-9CB4-E09C5B1E06E8}" type="sibTrans" cxnId="{EB9DF332-F149-B545-96D3-FF2E6B7E8F16}">
      <dgm:prSet/>
      <dgm:spPr/>
      <dgm:t>
        <a:bodyPr/>
        <a:lstStyle/>
        <a:p>
          <a:endParaRPr lang="en-US"/>
        </a:p>
      </dgm:t>
    </dgm:pt>
    <dgm:pt modelId="{E0051A46-0F41-4B40-97C3-0C247D033AFE}">
      <dgm:prSet phldrT="[Text]"/>
      <dgm:spPr>
        <a:solidFill>
          <a:srgbClr val="00B0F0"/>
        </a:solidFill>
      </dgm:spPr>
      <dgm:t>
        <a:bodyPr/>
        <a:lstStyle/>
        <a:p>
          <a:r>
            <a:rPr lang="en-US" dirty="0">
              <a:solidFill>
                <a:schemeClr val="bg1"/>
              </a:solidFill>
              <a:latin typeface="Arial" panose="020B0604020202020204" pitchFamily="34" charset="0"/>
            </a:rPr>
            <a:t>Test data: 153,164 rows</a:t>
          </a:r>
          <a:endParaRPr lang="en-US" dirty="0">
            <a:solidFill>
              <a:schemeClr val="bg1"/>
            </a:solidFill>
          </a:endParaRPr>
        </a:p>
      </dgm:t>
    </dgm:pt>
    <dgm:pt modelId="{D7A550B7-C976-3343-94E1-2CDD0E82391D}" type="parTrans" cxnId="{18A6B30E-E8F3-A644-B3E5-5093BF0B1FF4}">
      <dgm:prSet/>
      <dgm:spPr/>
      <dgm:t>
        <a:bodyPr/>
        <a:lstStyle/>
        <a:p>
          <a:endParaRPr lang="en-US"/>
        </a:p>
      </dgm:t>
    </dgm:pt>
    <dgm:pt modelId="{4FAC1661-0E14-2E48-8B6D-71FEE21A6BFD}" type="sibTrans" cxnId="{18A6B30E-E8F3-A644-B3E5-5093BF0B1FF4}">
      <dgm:prSet/>
      <dgm:spPr/>
      <dgm:t>
        <a:bodyPr/>
        <a:lstStyle/>
        <a:p>
          <a:endParaRPr lang="en-US"/>
        </a:p>
      </dgm:t>
    </dgm:pt>
    <dgm:pt modelId="{80AB6683-F589-D044-B373-815BA034C0C3}" type="pres">
      <dgm:prSet presAssocID="{B9CBBABF-7719-B942-AF82-5C6ECE7F680B}" presName="Name0" presStyleCnt="0">
        <dgm:presLayoutVars>
          <dgm:chMax val="7"/>
          <dgm:chPref val="7"/>
          <dgm:dir/>
        </dgm:presLayoutVars>
      </dgm:prSet>
      <dgm:spPr/>
    </dgm:pt>
    <dgm:pt modelId="{C8605D8F-4281-724B-B109-6A5A61E88826}" type="pres">
      <dgm:prSet presAssocID="{B9CBBABF-7719-B942-AF82-5C6ECE7F680B}" presName="Name1" presStyleCnt="0"/>
      <dgm:spPr/>
    </dgm:pt>
    <dgm:pt modelId="{F54B18EE-C73C-2844-83BD-6CD6D58EE8FF}" type="pres">
      <dgm:prSet presAssocID="{B9CBBABF-7719-B942-AF82-5C6ECE7F680B}" presName="cycle" presStyleCnt="0"/>
      <dgm:spPr/>
    </dgm:pt>
    <dgm:pt modelId="{E0B72D4F-F3EF-7B4B-BF97-8E9E9BEB512F}" type="pres">
      <dgm:prSet presAssocID="{B9CBBABF-7719-B942-AF82-5C6ECE7F680B}" presName="srcNode" presStyleLbl="node1" presStyleIdx="0" presStyleCnt="3"/>
      <dgm:spPr/>
    </dgm:pt>
    <dgm:pt modelId="{A6800BA0-673F-644A-BBFE-4820861FFE23}" type="pres">
      <dgm:prSet presAssocID="{B9CBBABF-7719-B942-AF82-5C6ECE7F680B}" presName="conn" presStyleLbl="parChTrans1D2" presStyleIdx="0" presStyleCnt="1"/>
      <dgm:spPr/>
    </dgm:pt>
    <dgm:pt modelId="{63EBBB25-5560-8549-AA7B-2DED7301E847}" type="pres">
      <dgm:prSet presAssocID="{B9CBBABF-7719-B942-AF82-5C6ECE7F680B}" presName="extraNode" presStyleLbl="node1" presStyleIdx="0" presStyleCnt="3"/>
      <dgm:spPr/>
    </dgm:pt>
    <dgm:pt modelId="{FC907E3D-0CDE-3448-8C8B-352A9DE7DA64}" type="pres">
      <dgm:prSet presAssocID="{B9CBBABF-7719-B942-AF82-5C6ECE7F680B}" presName="dstNode" presStyleLbl="node1" presStyleIdx="0" presStyleCnt="3"/>
      <dgm:spPr/>
    </dgm:pt>
    <dgm:pt modelId="{C8509231-2BA5-F542-A0F8-45E4B02D13E2}" type="pres">
      <dgm:prSet presAssocID="{5E2A5B53-2112-A748-B79D-FAFBC7EE396B}" presName="text_1" presStyleLbl="node1" presStyleIdx="0" presStyleCnt="3">
        <dgm:presLayoutVars>
          <dgm:bulletEnabled val="1"/>
        </dgm:presLayoutVars>
      </dgm:prSet>
      <dgm:spPr/>
    </dgm:pt>
    <dgm:pt modelId="{497D42A0-1783-5547-83A1-2C0C07AD529C}" type="pres">
      <dgm:prSet presAssocID="{5E2A5B53-2112-A748-B79D-FAFBC7EE396B}" presName="accent_1" presStyleCnt="0"/>
      <dgm:spPr/>
    </dgm:pt>
    <dgm:pt modelId="{87F27001-E5E8-6842-A5B5-B793ACD7E7E2}" type="pres">
      <dgm:prSet presAssocID="{5E2A5B53-2112-A748-B79D-FAFBC7EE396B}" presName="accentRepeatNode" presStyleLbl="solidFgAcc1" presStyleIdx="0" presStyleCnt="3"/>
      <dgm:spPr/>
    </dgm:pt>
    <dgm:pt modelId="{13AAE505-C576-AC46-BF40-CCF7385976F7}" type="pres">
      <dgm:prSet presAssocID="{F5A35923-5715-1F48-B713-0FF25CA77D73}" presName="text_2" presStyleLbl="node1" presStyleIdx="1" presStyleCnt="3">
        <dgm:presLayoutVars>
          <dgm:bulletEnabled val="1"/>
        </dgm:presLayoutVars>
      </dgm:prSet>
      <dgm:spPr/>
    </dgm:pt>
    <dgm:pt modelId="{9232D6B4-ACC3-8E40-811C-8D1D486A8012}" type="pres">
      <dgm:prSet presAssocID="{F5A35923-5715-1F48-B713-0FF25CA77D73}" presName="accent_2" presStyleCnt="0"/>
      <dgm:spPr/>
    </dgm:pt>
    <dgm:pt modelId="{B3C138B3-05A0-5141-B073-AECD1F6079AA}" type="pres">
      <dgm:prSet presAssocID="{F5A35923-5715-1F48-B713-0FF25CA77D73}" presName="accentRepeatNode" presStyleLbl="solidFgAcc1" presStyleIdx="1" presStyleCnt="3"/>
      <dgm:spPr/>
    </dgm:pt>
    <dgm:pt modelId="{9F79B3B1-29A4-D542-982B-AE618C47DE31}" type="pres">
      <dgm:prSet presAssocID="{E0051A46-0F41-4B40-97C3-0C247D033AFE}" presName="text_3" presStyleLbl="node1" presStyleIdx="2" presStyleCnt="3">
        <dgm:presLayoutVars>
          <dgm:bulletEnabled val="1"/>
        </dgm:presLayoutVars>
      </dgm:prSet>
      <dgm:spPr/>
    </dgm:pt>
    <dgm:pt modelId="{337BC9B4-8E2D-094B-8567-AFFCDBBB6967}" type="pres">
      <dgm:prSet presAssocID="{E0051A46-0F41-4B40-97C3-0C247D033AFE}" presName="accent_3" presStyleCnt="0"/>
      <dgm:spPr/>
    </dgm:pt>
    <dgm:pt modelId="{6CE7534D-001C-D54A-9003-4161EB9B19FB}" type="pres">
      <dgm:prSet presAssocID="{E0051A46-0F41-4B40-97C3-0C247D033AFE}" presName="accentRepeatNode" presStyleLbl="solidFgAcc1" presStyleIdx="2" presStyleCnt="3"/>
      <dgm:spPr/>
    </dgm:pt>
  </dgm:ptLst>
  <dgm:cxnLst>
    <dgm:cxn modelId="{18A6B30E-E8F3-A644-B3E5-5093BF0B1FF4}" srcId="{B9CBBABF-7719-B942-AF82-5C6ECE7F680B}" destId="{E0051A46-0F41-4B40-97C3-0C247D033AFE}" srcOrd="2" destOrd="0" parTransId="{D7A550B7-C976-3343-94E1-2CDD0E82391D}" sibTransId="{4FAC1661-0E14-2E48-8B6D-71FEE21A6BFD}"/>
    <dgm:cxn modelId="{A0DC0014-1DA7-D947-9F19-13956B6DD687}" type="presOf" srcId="{B9CBBABF-7719-B942-AF82-5C6ECE7F680B}" destId="{80AB6683-F589-D044-B373-815BA034C0C3}" srcOrd="0" destOrd="0" presId="urn:microsoft.com/office/officeart/2008/layout/VerticalCurvedList"/>
    <dgm:cxn modelId="{EB9DF332-F149-B545-96D3-FF2E6B7E8F16}" srcId="{B9CBBABF-7719-B942-AF82-5C6ECE7F680B}" destId="{F5A35923-5715-1F48-B713-0FF25CA77D73}" srcOrd="1" destOrd="0" parTransId="{BC4FC4D1-976E-A343-B90E-08329519169F}" sibTransId="{5FB6669A-C12F-4B48-9CB4-E09C5B1E06E8}"/>
    <dgm:cxn modelId="{5BFDFB46-CD4D-C849-9F39-6D33B8C925A1}" srcId="{B9CBBABF-7719-B942-AF82-5C6ECE7F680B}" destId="{5E2A5B53-2112-A748-B79D-FAFBC7EE396B}" srcOrd="0" destOrd="0" parTransId="{8E94B7EC-4DAE-6942-9C79-42DE7F89EBE1}" sibTransId="{FCB5892A-9B7A-0D43-BA0F-0CB7A33928D9}"/>
    <dgm:cxn modelId="{5463B554-9BFA-F945-A10A-3A66D3956A8E}" type="presOf" srcId="{5E2A5B53-2112-A748-B79D-FAFBC7EE396B}" destId="{C8509231-2BA5-F542-A0F8-45E4B02D13E2}" srcOrd="0" destOrd="0" presId="urn:microsoft.com/office/officeart/2008/layout/VerticalCurvedList"/>
    <dgm:cxn modelId="{FED2DFCB-9CE2-5E46-AF10-989A7AA2875A}" type="presOf" srcId="{E0051A46-0F41-4B40-97C3-0C247D033AFE}" destId="{9F79B3B1-29A4-D542-982B-AE618C47DE31}" srcOrd="0" destOrd="0" presId="urn:microsoft.com/office/officeart/2008/layout/VerticalCurvedList"/>
    <dgm:cxn modelId="{D6178EE6-313C-7449-BAF0-CF9242EB21F8}" type="presOf" srcId="{F5A35923-5715-1F48-B713-0FF25CA77D73}" destId="{13AAE505-C576-AC46-BF40-CCF7385976F7}" srcOrd="0" destOrd="0" presId="urn:microsoft.com/office/officeart/2008/layout/VerticalCurvedList"/>
    <dgm:cxn modelId="{F6F5E8ED-BC67-3D45-9F1F-F0737BFE6DF9}" type="presOf" srcId="{FCB5892A-9B7A-0D43-BA0F-0CB7A33928D9}" destId="{A6800BA0-673F-644A-BBFE-4820861FFE23}" srcOrd="0" destOrd="0" presId="urn:microsoft.com/office/officeart/2008/layout/VerticalCurvedList"/>
    <dgm:cxn modelId="{DACE6C60-5CE3-994E-ADD1-7437AAD59CB6}" type="presParOf" srcId="{80AB6683-F589-D044-B373-815BA034C0C3}" destId="{C8605D8F-4281-724B-B109-6A5A61E88826}" srcOrd="0" destOrd="0" presId="urn:microsoft.com/office/officeart/2008/layout/VerticalCurvedList"/>
    <dgm:cxn modelId="{F7A065C6-41EA-2747-9D7B-9D1A236BAB5C}" type="presParOf" srcId="{C8605D8F-4281-724B-B109-6A5A61E88826}" destId="{F54B18EE-C73C-2844-83BD-6CD6D58EE8FF}" srcOrd="0" destOrd="0" presId="urn:microsoft.com/office/officeart/2008/layout/VerticalCurvedList"/>
    <dgm:cxn modelId="{C16B4A16-15DD-6D43-A510-73E30F4B0B71}" type="presParOf" srcId="{F54B18EE-C73C-2844-83BD-6CD6D58EE8FF}" destId="{E0B72D4F-F3EF-7B4B-BF97-8E9E9BEB512F}" srcOrd="0" destOrd="0" presId="urn:microsoft.com/office/officeart/2008/layout/VerticalCurvedList"/>
    <dgm:cxn modelId="{967D9F55-1A78-0747-9745-48C145701DCE}" type="presParOf" srcId="{F54B18EE-C73C-2844-83BD-6CD6D58EE8FF}" destId="{A6800BA0-673F-644A-BBFE-4820861FFE23}" srcOrd="1" destOrd="0" presId="urn:microsoft.com/office/officeart/2008/layout/VerticalCurvedList"/>
    <dgm:cxn modelId="{4A1FF9DA-49BF-EB4C-BAD3-9AED6C2ACA00}" type="presParOf" srcId="{F54B18EE-C73C-2844-83BD-6CD6D58EE8FF}" destId="{63EBBB25-5560-8549-AA7B-2DED7301E847}" srcOrd="2" destOrd="0" presId="urn:microsoft.com/office/officeart/2008/layout/VerticalCurvedList"/>
    <dgm:cxn modelId="{DC4D17B9-85CF-A641-A812-6DEBE3B11316}" type="presParOf" srcId="{F54B18EE-C73C-2844-83BD-6CD6D58EE8FF}" destId="{FC907E3D-0CDE-3448-8C8B-352A9DE7DA64}" srcOrd="3" destOrd="0" presId="urn:microsoft.com/office/officeart/2008/layout/VerticalCurvedList"/>
    <dgm:cxn modelId="{60B0ECDE-1205-E84E-BF6A-0A33B4E90E83}" type="presParOf" srcId="{C8605D8F-4281-724B-B109-6A5A61E88826}" destId="{C8509231-2BA5-F542-A0F8-45E4B02D13E2}" srcOrd="1" destOrd="0" presId="urn:microsoft.com/office/officeart/2008/layout/VerticalCurvedList"/>
    <dgm:cxn modelId="{4024386C-3166-F043-A712-CBA2DE0E110B}" type="presParOf" srcId="{C8605D8F-4281-724B-B109-6A5A61E88826}" destId="{497D42A0-1783-5547-83A1-2C0C07AD529C}" srcOrd="2" destOrd="0" presId="urn:microsoft.com/office/officeart/2008/layout/VerticalCurvedList"/>
    <dgm:cxn modelId="{70442AD5-E71B-B34A-BE5C-C5071E726DCA}" type="presParOf" srcId="{497D42A0-1783-5547-83A1-2C0C07AD529C}" destId="{87F27001-E5E8-6842-A5B5-B793ACD7E7E2}" srcOrd="0" destOrd="0" presId="urn:microsoft.com/office/officeart/2008/layout/VerticalCurvedList"/>
    <dgm:cxn modelId="{035144ED-2515-5740-9C9A-F98344538F08}" type="presParOf" srcId="{C8605D8F-4281-724B-B109-6A5A61E88826}" destId="{13AAE505-C576-AC46-BF40-CCF7385976F7}" srcOrd="3" destOrd="0" presId="urn:microsoft.com/office/officeart/2008/layout/VerticalCurvedList"/>
    <dgm:cxn modelId="{C070E9BB-EC6D-2445-8EC0-10DC4FD048F1}" type="presParOf" srcId="{C8605D8F-4281-724B-B109-6A5A61E88826}" destId="{9232D6B4-ACC3-8E40-811C-8D1D486A8012}" srcOrd="4" destOrd="0" presId="urn:microsoft.com/office/officeart/2008/layout/VerticalCurvedList"/>
    <dgm:cxn modelId="{D9BEEB6A-B726-A54E-993B-1BA423DBABB9}" type="presParOf" srcId="{9232D6B4-ACC3-8E40-811C-8D1D486A8012}" destId="{B3C138B3-05A0-5141-B073-AECD1F6079AA}" srcOrd="0" destOrd="0" presId="urn:microsoft.com/office/officeart/2008/layout/VerticalCurvedList"/>
    <dgm:cxn modelId="{0150D57F-39DC-C34A-B9D5-B7BAFC76D542}" type="presParOf" srcId="{C8605D8F-4281-724B-B109-6A5A61E88826}" destId="{9F79B3B1-29A4-D542-982B-AE618C47DE31}" srcOrd="5" destOrd="0" presId="urn:microsoft.com/office/officeart/2008/layout/VerticalCurvedList"/>
    <dgm:cxn modelId="{EA2471DA-D32B-4944-B8EE-AAD963149A05}" type="presParOf" srcId="{C8605D8F-4281-724B-B109-6A5A61E88826}" destId="{337BC9B4-8E2D-094B-8567-AFFCDBBB6967}" srcOrd="6" destOrd="0" presId="urn:microsoft.com/office/officeart/2008/layout/VerticalCurvedList"/>
    <dgm:cxn modelId="{20E56A3F-3455-4246-A668-0DCB5BDE463B}" type="presParOf" srcId="{337BC9B4-8E2D-094B-8567-AFFCDBBB6967}" destId="{6CE7534D-001C-D54A-9003-4161EB9B19FB}" srcOrd="0" destOrd="0" presId="urn:microsoft.com/office/officeart/2008/layout/VerticalCurv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800BA0-673F-644A-BBFE-4820861FFE23}">
      <dsp:nvSpPr>
        <dsp:cNvPr id="0" name=""/>
        <dsp:cNvSpPr/>
      </dsp:nvSpPr>
      <dsp:spPr>
        <a:xfrm>
          <a:off x="-3722533" y="-571870"/>
          <a:ext cx="4437177" cy="4437177"/>
        </a:xfrm>
        <a:prstGeom prst="blockArc">
          <a:avLst>
            <a:gd name="adj1" fmla="val 18900000"/>
            <a:gd name="adj2" fmla="val 2700000"/>
            <a:gd name="adj3" fmla="val 487"/>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8509231-2BA5-F542-A0F8-45E4B02D13E2}">
      <dsp:nvSpPr>
        <dsp:cNvPr id="0" name=""/>
        <dsp:cNvSpPr/>
      </dsp:nvSpPr>
      <dsp:spPr>
        <a:xfrm>
          <a:off x="459562" y="329343"/>
          <a:ext cx="4391482" cy="658687"/>
        </a:xfrm>
        <a:prstGeom prst="rect">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2833"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solidFill>
                <a:schemeClr val="bg1"/>
              </a:solidFill>
              <a:latin typeface="Arial" panose="020B0604020202020204" pitchFamily="34" charset="0"/>
            </a:rPr>
            <a:t>Training data: 127,656 rows</a:t>
          </a:r>
          <a:endParaRPr lang="en-US" sz="2200" kern="1200" dirty="0">
            <a:solidFill>
              <a:schemeClr val="bg1"/>
            </a:solidFill>
          </a:endParaRPr>
        </a:p>
      </dsp:txBody>
      <dsp:txXfrm>
        <a:off x="459562" y="329343"/>
        <a:ext cx="4391482" cy="658687"/>
      </dsp:txXfrm>
    </dsp:sp>
    <dsp:sp modelId="{87F27001-E5E8-6842-A5B5-B793ACD7E7E2}">
      <dsp:nvSpPr>
        <dsp:cNvPr id="0" name=""/>
        <dsp:cNvSpPr/>
      </dsp:nvSpPr>
      <dsp:spPr>
        <a:xfrm>
          <a:off x="47882" y="247007"/>
          <a:ext cx="823359" cy="82335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13AAE505-C576-AC46-BF40-CCF7385976F7}">
      <dsp:nvSpPr>
        <dsp:cNvPr id="0" name=""/>
        <dsp:cNvSpPr/>
      </dsp:nvSpPr>
      <dsp:spPr>
        <a:xfrm>
          <a:off x="698994" y="1317374"/>
          <a:ext cx="4152049" cy="658687"/>
        </a:xfrm>
        <a:prstGeom prst="rect">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2833"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solidFill>
                <a:schemeClr val="bg1"/>
              </a:solidFill>
              <a:latin typeface="Arial" panose="020B0604020202020204" pitchFamily="34" charset="0"/>
            </a:rPr>
            <a:t>Validation data: 31,915 rows</a:t>
          </a:r>
          <a:endParaRPr lang="en-US" sz="2200" kern="1200" dirty="0">
            <a:solidFill>
              <a:schemeClr val="bg1"/>
            </a:solidFill>
          </a:endParaRPr>
        </a:p>
      </dsp:txBody>
      <dsp:txXfrm>
        <a:off x="698994" y="1317374"/>
        <a:ext cx="4152049" cy="658687"/>
      </dsp:txXfrm>
    </dsp:sp>
    <dsp:sp modelId="{B3C138B3-05A0-5141-B073-AECD1F6079AA}">
      <dsp:nvSpPr>
        <dsp:cNvPr id="0" name=""/>
        <dsp:cNvSpPr/>
      </dsp:nvSpPr>
      <dsp:spPr>
        <a:xfrm>
          <a:off x="287315" y="1235038"/>
          <a:ext cx="823359" cy="82335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F79B3B1-29A4-D542-982B-AE618C47DE31}">
      <dsp:nvSpPr>
        <dsp:cNvPr id="0" name=""/>
        <dsp:cNvSpPr/>
      </dsp:nvSpPr>
      <dsp:spPr>
        <a:xfrm>
          <a:off x="459562" y="2305405"/>
          <a:ext cx="4391482" cy="658687"/>
        </a:xfrm>
        <a:prstGeom prst="rect">
          <a:avLst/>
        </a:prstGeom>
        <a:solidFill>
          <a:srgbClr val="00B0F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22833" tIns="55880" rIns="55880" bIns="55880" numCol="1" spcCol="1270" anchor="ctr" anchorCtr="0">
          <a:noAutofit/>
        </a:bodyPr>
        <a:lstStyle/>
        <a:p>
          <a:pPr marL="0" lvl="0" indent="0" algn="l" defTabSz="977900">
            <a:lnSpc>
              <a:spcPct val="90000"/>
            </a:lnSpc>
            <a:spcBef>
              <a:spcPct val="0"/>
            </a:spcBef>
            <a:spcAft>
              <a:spcPct val="35000"/>
            </a:spcAft>
            <a:buNone/>
          </a:pPr>
          <a:r>
            <a:rPr lang="en-US" sz="2200" kern="1200" dirty="0">
              <a:solidFill>
                <a:schemeClr val="bg1"/>
              </a:solidFill>
              <a:latin typeface="Arial" panose="020B0604020202020204" pitchFamily="34" charset="0"/>
            </a:rPr>
            <a:t>Test data: 153,164 rows</a:t>
          </a:r>
          <a:endParaRPr lang="en-US" sz="2200" kern="1200" dirty="0">
            <a:solidFill>
              <a:schemeClr val="bg1"/>
            </a:solidFill>
          </a:endParaRPr>
        </a:p>
      </dsp:txBody>
      <dsp:txXfrm>
        <a:off x="459562" y="2305405"/>
        <a:ext cx="4391482" cy="658687"/>
      </dsp:txXfrm>
    </dsp:sp>
    <dsp:sp modelId="{6CE7534D-001C-D54A-9003-4161EB9B19FB}">
      <dsp:nvSpPr>
        <dsp:cNvPr id="0" name=""/>
        <dsp:cNvSpPr/>
      </dsp:nvSpPr>
      <dsp:spPr>
        <a:xfrm>
          <a:off x="47882" y="2223069"/>
          <a:ext cx="823359" cy="823359"/>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B8EEBE-991B-C04E-BB4B-FDD437CA0E80}" type="datetimeFigureOut">
              <a:rPr lang="en-US" smtClean="0"/>
              <a:t>12/9/24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35FA90-A822-294B-8664-67FABB089577}" type="slidenum">
              <a:rPr lang="en-US" smtClean="0"/>
              <a:t>‹#›</a:t>
            </a:fld>
            <a:endParaRPr lang="en-US"/>
          </a:p>
        </p:txBody>
      </p:sp>
    </p:spTree>
    <p:extLst>
      <p:ext uri="{BB962C8B-B14F-4D97-AF65-F5344CB8AC3E}">
        <p14:creationId xmlns:p14="http://schemas.microsoft.com/office/powerpoint/2010/main" val="83806325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Strengths: The model is excellent at identifying non-toxic comments, as seen by the high precision (0.99) and F1 score (0.92) for class 0. The recall for toxic comments (1) is also high (0.90), meaning the model is good at finding toxic comments. </a:t>
            </a:r>
          </a:p>
          <a:p>
            <a:endParaRPr lang="en-US" dirty="0"/>
          </a:p>
          <a:p>
            <a:r>
              <a:rPr lang="en-US" dirty="0"/>
              <a:t>Weaknesses: The precision for toxic comments is low (0.41), indicating the model misclassified many non-toxic comments as toxic. This can be typical for imbalanced datasets where the majority class dominates the model’s focus. </a:t>
            </a:r>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5</a:t>
            </a:fld>
            <a:endParaRPr lang="en-US"/>
          </a:p>
        </p:txBody>
      </p:sp>
    </p:spTree>
    <p:extLst>
      <p:ext uri="{BB962C8B-B14F-4D97-AF65-F5344CB8AC3E}">
        <p14:creationId xmlns:p14="http://schemas.microsoft.com/office/powerpoint/2010/main" val="14601678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Macro Average</a:t>
            </a:r>
          </a:p>
          <a:p>
            <a:r>
              <a:rPr lang="en-US" b="1" dirty="0"/>
              <a:t>What it does</a:t>
            </a:r>
            <a:r>
              <a:rPr lang="en-US" dirty="0"/>
              <a:t>: Takes the average of the metric (e.g., precision, recall, F1-score) for each class </a:t>
            </a:r>
            <a:r>
              <a:rPr lang="en-US" b="1" dirty="0"/>
              <a:t>without considering class imbalance</a:t>
            </a:r>
            <a:r>
              <a:rPr lang="en-US" dirty="0"/>
              <a:t> (i.e., treats all classes equally).</a:t>
            </a:r>
          </a:p>
          <a:p>
            <a:endParaRPr lang="en-US" dirty="0"/>
          </a:p>
          <a:p>
            <a:r>
              <a:rPr lang="en-US" b="1" dirty="0"/>
              <a:t>Weighted Average</a:t>
            </a:r>
          </a:p>
          <a:p>
            <a:r>
              <a:rPr lang="en-US" b="1" dirty="0"/>
              <a:t>What it does</a:t>
            </a:r>
            <a:r>
              <a:rPr lang="en-US" dirty="0"/>
              <a:t>: takes the average of the metric (e.g., precision, recall, F1-score) for each class, </a:t>
            </a:r>
            <a:r>
              <a:rPr lang="en-US" b="1" dirty="0"/>
              <a:t>weighted by the number of samples in each class</a:t>
            </a:r>
            <a:r>
              <a:rPr lang="en-US" dirty="0"/>
              <a:t>.</a:t>
            </a:r>
          </a:p>
        </p:txBody>
      </p:sp>
      <p:sp>
        <p:nvSpPr>
          <p:cNvPr id="4" name="Slide Number Placeholder 3"/>
          <p:cNvSpPr>
            <a:spLocks noGrp="1"/>
          </p:cNvSpPr>
          <p:nvPr>
            <p:ph type="sldNum" sz="quarter" idx="5"/>
          </p:nvPr>
        </p:nvSpPr>
        <p:spPr/>
        <p:txBody>
          <a:bodyPr/>
          <a:lstStyle/>
          <a:p>
            <a:fld id="{4235FA90-A822-294B-8664-67FABB089577}" type="slidenum">
              <a:rPr lang="en-US" smtClean="0"/>
              <a:t>6</a:t>
            </a:fld>
            <a:endParaRPr lang="en-US"/>
          </a:p>
        </p:txBody>
      </p:sp>
    </p:spTree>
    <p:extLst>
      <p:ext uri="{BB962C8B-B14F-4D97-AF65-F5344CB8AC3E}">
        <p14:creationId xmlns:p14="http://schemas.microsoft.com/office/powerpoint/2010/main" val="3049512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b="1" dirty="0"/>
              <a:t>F1 score</a:t>
            </a:r>
            <a:r>
              <a:rPr lang="en-US" dirty="0"/>
              <a:t> is the harmonic mean of precision and recall:</a:t>
            </a:r>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7</a:t>
            </a:fld>
            <a:endParaRPr lang="en-US"/>
          </a:p>
        </p:txBody>
      </p:sp>
    </p:spTree>
    <p:extLst>
      <p:ext uri="{BB962C8B-B14F-4D97-AF65-F5344CB8AC3E}">
        <p14:creationId xmlns:p14="http://schemas.microsoft.com/office/powerpoint/2010/main" val="35181540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t>
            </a:r>
            <a:r>
              <a:rPr lang="en-US" b="1" dirty="0"/>
              <a:t>F1 score</a:t>
            </a:r>
            <a:r>
              <a:rPr lang="en-US" dirty="0"/>
              <a:t> is the harmonic mean of precision and recall:</a:t>
            </a:r>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8</a:t>
            </a:fld>
            <a:endParaRPr lang="en-US"/>
          </a:p>
        </p:txBody>
      </p:sp>
    </p:spTree>
    <p:extLst>
      <p:ext uri="{BB962C8B-B14F-4D97-AF65-F5344CB8AC3E}">
        <p14:creationId xmlns:p14="http://schemas.microsoft.com/office/powerpoint/2010/main" val="2535867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student model vastly outperforms the teacher model across all metrics, showing the benefit of sentiment-enhanced training. The confusion matrix comparison highlights fewer false negatives and false positives in the student model. </a:t>
            </a:r>
            <a:endParaRPr lang="en-US" dirty="0"/>
          </a:p>
          <a:p>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teacher model struggles with identifying toxic comments, as reflected by the low precision, recall, and F1-score for the 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Accuracy is high due to the class imbalance favoring the majority non-toxic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student model significantly improves upon the teacher model, especially for the 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Higher precision, recall, and F1-score for the toxic class indicate that sentiment-enhanced training helps detect toxicity more effectively.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Accuracy improvement is evident, with better discrimination of both classes. </a:t>
            </a:r>
            <a:endParaRPr lang="en-US" dirty="0"/>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9</a:t>
            </a:fld>
            <a:endParaRPr lang="en-US"/>
          </a:p>
        </p:txBody>
      </p:sp>
    </p:spTree>
    <p:extLst>
      <p:ext uri="{BB962C8B-B14F-4D97-AF65-F5344CB8AC3E}">
        <p14:creationId xmlns:p14="http://schemas.microsoft.com/office/powerpoint/2010/main" val="10310718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student model vastly outperforms the teacher model across all metrics, showing the benefit of sentiment-enhanced training. The confusion matrix comparison highlights fewer false negatives and false positives in the student model. </a:t>
            </a:r>
            <a:endParaRPr lang="en-US" dirty="0"/>
          </a:p>
          <a:p>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teacher model struggles with identifying toxic comments, as reflected by the low precision, recall, and F1-score for the 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Accuracy is high due to the class imbalance favoring the majority non-toxic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student model significantly improves upon the teacher model, especially for the toxic class.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Higher precision, recall, and F1-score for the toxic class indicate that sentiment-enhanced training helps detect toxicity more effectively. </a:t>
            </a: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Accuracy improvement is evident, with better discrimination of both classes. </a:t>
            </a:r>
            <a:endParaRPr lang="en-US" dirty="0"/>
          </a:p>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10</a:t>
            </a:fld>
            <a:endParaRPr lang="en-US"/>
          </a:p>
        </p:txBody>
      </p:sp>
    </p:spTree>
    <p:extLst>
      <p:ext uri="{BB962C8B-B14F-4D97-AF65-F5344CB8AC3E}">
        <p14:creationId xmlns:p14="http://schemas.microsoft.com/office/powerpoint/2010/main" val="2812020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235FA90-A822-294B-8664-67FABB089577}" type="slidenum">
              <a:rPr lang="en-US" smtClean="0"/>
              <a:t>11</a:t>
            </a:fld>
            <a:endParaRPr lang="en-US"/>
          </a:p>
        </p:txBody>
      </p:sp>
    </p:spTree>
    <p:extLst>
      <p:ext uri="{BB962C8B-B14F-4D97-AF65-F5344CB8AC3E}">
        <p14:creationId xmlns:p14="http://schemas.microsoft.com/office/powerpoint/2010/main" val="17899462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8F3F85-FEEA-D243-851C-C98449189A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25E5CF1-3912-0A45-9D74-F03221AFB9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89971E5-BA58-114A-A47B-56C9FE91D099}"/>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5" name="Footer Placeholder 4">
            <a:extLst>
              <a:ext uri="{FF2B5EF4-FFF2-40B4-BE49-F238E27FC236}">
                <a16:creationId xmlns:a16="http://schemas.microsoft.com/office/drawing/2014/main" id="{B77330FC-6991-E546-AC0D-927DC5110C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82E1D3-1686-2944-83EC-657732838D4B}"/>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405812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37A43-C5A1-FF4E-A2D6-6FD5512DDA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007A323-8D55-DD44-8686-F8E88132EEF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260C46-DAAC-BD43-BCD5-BAF9606919A0}"/>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5" name="Footer Placeholder 4">
            <a:extLst>
              <a:ext uri="{FF2B5EF4-FFF2-40B4-BE49-F238E27FC236}">
                <a16:creationId xmlns:a16="http://schemas.microsoft.com/office/drawing/2014/main" id="{F3238142-A166-7E4A-A5D7-81904BE1EA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B32BB4-F599-264D-B3E3-71F294976A3C}"/>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3478967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46D4631-37EF-6E47-ACB9-7A87A04E8C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71133E2-DE76-694F-8114-0B5D5C93BF5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DBCC6B-6990-5241-8C06-FA0C5F215AB3}"/>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5" name="Footer Placeholder 4">
            <a:extLst>
              <a:ext uri="{FF2B5EF4-FFF2-40B4-BE49-F238E27FC236}">
                <a16:creationId xmlns:a16="http://schemas.microsoft.com/office/drawing/2014/main" id="{E090DBA5-A835-904C-B256-EE5903195C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9C61DD-B65C-5E4F-8E1B-14CBE769F015}"/>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1948584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5DA45-4656-CC49-87B9-E3DF9365CE6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2B4B528-87F8-9343-ABA3-DDD373A2A71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C04F40-73A7-FC4E-A9C8-1E823381A455}"/>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5" name="Footer Placeholder 4">
            <a:extLst>
              <a:ext uri="{FF2B5EF4-FFF2-40B4-BE49-F238E27FC236}">
                <a16:creationId xmlns:a16="http://schemas.microsoft.com/office/drawing/2014/main" id="{7C50B421-261A-454E-AB82-140E79DA11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389E2F-D61C-3949-BC0E-0F1790BD4894}"/>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40795479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8E7D7-9182-BC47-8DE8-CA9D06656B2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39A2888-838F-4C4A-A0C1-9393A6C961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F15DBAD-DAE1-164B-B794-EA7D6EE339C5}"/>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5" name="Footer Placeholder 4">
            <a:extLst>
              <a:ext uri="{FF2B5EF4-FFF2-40B4-BE49-F238E27FC236}">
                <a16:creationId xmlns:a16="http://schemas.microsoft.com/office/drawing/2014/main" id="{83B1BDBB-2C6B-0C4B-B4FE-08DEE7C156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EA1021-FC0D-D145-AB12-95AC40444FB1}"/>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32740199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D0C55-D785-8D45-8344-F8BC3BAD51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8AD976-1533-414F-A300-96FA7B59730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CE57585-CC34-2A49-887E-77571A32FD7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5D98C3F-FD1B-2E49-8D5C-101EC36D21BE}"/>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6" name="Footer Placeholder 5">
            <a:extLst>
              <a:ext uri="{FF2B5EF4-FFF2-40B4-BE49-F238E27FC236}">
                <a16:creationId xmlns:a16="http://schemas.microsoft.com/office/drawing/2014/main" id="{93E5F47A-07A6-1244-9B07-8AD48B7C6B4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0B31EB7-39D7-3C42-A5C7-8A2F501EE2AD}"/>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41353702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7A689-262D-C045-86FF-D478245A85A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6CDCBAD-8659-D242-BA95-62B6B0F426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E1E8E20-F8A0-B141-8CD6-953043ABF475}"/>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3CBC2C3-646C-5F46-9446-E8143F2D80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0D14854-653F-0541-8E15-00A0A66005B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779CF7C-FD80-9E48-BC3F-709233C00914}"/>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8" name="Footer Placeholder 7">
            <a:extLst>
              <a:ext uri="{FF2B5EF4-FFF2-40B4-BE49-F238E27FC236}">
                <a16:creationId xmlns:a16="http://schemas.microsoft.com/office/drawing/2014/main" id="{0E795C3E-29BA-AD4B-B601-129F73A3ED3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EA2FD74-BFAD-F846-AD35-79034B49409E}"/>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2900544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76D58-7BAE-6B45-8CD2-5A81B213E1E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23AE1C5-E144-C149-AE1C-E88C6F6EC467}"/>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4" name="Footer Placeholder 3">
            <a:extLst>
              <a:ext uri="{FF2B5EF4-FFF2-40B4-BE49-F238E27FC236}">
                <a16:creationId xmlns:a16="http://schemas.microsoft.com/office/drawing/2014/main" id="{2B2CD028-2C9C-F84F-AC7F-BBFBF71EC3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7C81F1-04A2-BE43-B448-A2D42BA877CE}"/>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12813084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1ED4C2-F347-9644-A90E-7F60BFC1C99E}"/>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3" name="Footer Placeholder 2">
            <a:extLst>
              <a:ext uri="{FF2B5EF4-FFF2-40B4-BE49-F238E27FC236}">
                <a16:creationId xmlns:a16="http://schemas.microsoft.com/office/drawing/2014/main" id="{757C6425-7F76-BD45-84FC-344EC38E46A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C38FD73-C2BE-5249-87B4-17D7947A26B6}"/>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1632138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914011-4330-5541-927F-D0BC150D2F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400700-8B7C-B341-AA09-D2AEA79EAA5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073187E-7C57-C24C-875F-D54528B157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5C18228-3072-8F46-96A6-7C22170BA766}"/>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6" name="Footer Placeholder 5">
            <a:extLst>
              <a:ext uri="{FF2B5EF4-FFF2-40B4-BE49-F238E27FC236}">
                <a16:creationId xmlns:a16="http://schemas.microsoft.com/office/drawing/2014/main" id="{61F7924C-80DB-E547-A818-0811E19AC9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876E31-C8F0-4B4C-A9C5-60562178C468}"/>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4264549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042E7-A90D-0644-B347-C74B788EBA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66D9523-5DF4-B346-AD5B-2F6B67F23F4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72623DA-AEA6-3B44-BE88-EC3F07E6F4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16DB22B-D4E0-2D4A-A59C-E55099E3516E}"/>
              </a:ext>
            </a:extLst>
          </p:cNvPr>
          <p:cNvSpPr>
            <a:spLocks noGrp="1"/>
          </p:cNvSpPr>
          <p:nvPr>
            <p:ph type="dt" sz="half" idx="10"/>
          </p:nvPr>
        </p:nvSpPr>
        <p:spPr/>
        <p:txBody>
          <a:bodyPr/>
          <a:lstStyle/>
          <a:p>
            <a:fld id="{CF902CBD-BA08-404C-AAE1-EE610620BD7E}" type="datetimeFigureOut">
              <a:rPr lang="en-US" smtClean="0"/>
              <a:t>12/8/24</a:t>
            </a:fld>
            <a:endParaRPr lang="en-US"/>
          </a:p>
        </p:txBody>
      </p:sp>
      <p:sp>
        <p:nvSpPr>
          <p:cNvPr id="6" name="Footer Placeholder 5">
            <a:extLst>
              <a:ext uri="{FF2B5EF4-FFF2-40B4-BE49-F238E27FC236}">
                <a16:creationId xmlns:a16="http://schemas.microsoft.com/office/drawing/2014/main" id="{8243750A-DF65-1746-AFBA-2314419654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53C21B7-F326-9D4A-9C04-C9D6D778A395}"/>
              </a:ext>
            </a:extLst>
          </p:cNvPr>
          <p:cNvSpPr>
            <a:spLocks noGrp="1"/>
          </p:cNvSpPr>
          <p:nvPr>
            <p:ph type="sldNum" sz="quarter" idx="12"/>
          </p:nvPr>
        </p:nvSpPr>
        <p:spPr/>
        <p:txBody>
          <a:bodyPr/>
          <a:lstStyle/>
          <a:p>
            <a:fld id="{B1B8FFF2-9635-0045-ADD3-8B6B7280A6A3}" type="slidenum">
              <a:rPr lang="en-US" smtClean="0"/>
              <a:t>‹#›</a:t>
            </a:fld>
            <a:endParaRPr lang="en-US"/>
          </a:p>
        </p:txBody>
      </p:sp>
    </p:spTree>
    <p:extLst>
      <p:ext uri="{BB962C8B-B14F-4D97-AF65-F5344CB8AC3E}">
        <p14:creationId xmlns:p14="http://schemas.microsoft.com/office/powerpoint/2010/main" val="33711622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9D9B01-E52C-2048-A25B-3F8D0C72DC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975135-A198-1340-86CF-3C346E9253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8CB8A2-A127-F343-AFAC-B0D38AFA60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F902CBD-BA08-404C-AAE1-EE610620BD7E}" type="datetimeFigureOut">
              <a:rPr lang="en-US" smtClean="0"/>
              <a:t>12/8/24</a:t>
            </a:fld>
            <a:endParaRPr lang="en-US"/>
          </a:p>
        </p:txBody>
      </p:sp>
      <p:sp>
        <p:nvSpPr>
          <p:cNvPr id="5" name="Footer Placeholder 4">
            <a:extLst>
              <a:ext uri="{FF2B5EF4-FFF2-40B4-BE49-F238E27FC236}">
                <a16:creationId xmlns:a16="http://schemas.microsoft.com/office/drawing/2014/main" id="{F95B8372-DB7F-5B4B-9A37-3AC6B1EB864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CD22B15-3CD4-C647-9EA4-E67B54A540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B8FFF2-9635-0045-ADD3-8B6B7280A6A3}" type="slidenum">
              <a:rPr lang="en-US" smtClean="0"/>
              <a:t>‹#›</a:t>
            </a:fld>
            <a:endParaRPr lang="en-US"/>
          </a:p>
        </p:txBody>
      </p:sp>
    </p:spTree>
    <p:extLst>
      <p:ext uri="{BB962C8B-B14F-4D97-AF65-F5344CB8AC3E}">
        <p14:creationId xmlns:p14="http://schemas.microsoft.com/office/powerpoint/2010/main" val="37098433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mailto:melody_masis@Berkeley.edu" TargetMode="Externa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4.png"/><Relationship Id="rId7" Type="http://schemas.openxmlformats.org/officeDocument/2006/relationships/diagramQuickStyle" Target="../diagrams/quickStyle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5.png"/><Relationship Id="rId9" Type="http://schemas.microsoft.com/office/2007/relationships/diagramDrawing" Target="../diagrams/drawing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D4D7D1-229F-D54A-B2B1-386DEF40C73B}"/>
              </a:ext>
            </a:extLst>
          </p:cNvPr>
          <p:cNvSpPr>
            <a:spLocks noGrp="1"/>
          </p:cNvSpPr>
          <p:nvPr>
            <p:ph type="ctrTitle"/>
          </p:nvPr>
        </p:nvSpPr>
        <p:spPr/>
        <p:txBody>
          <a:bodyPr>
            <a:normAutofit fontScale="90000"/>
          </a:bodyPr>
          <a:lstStyle/>
          <a:p>
            <a:r>
              <a:rPr lang="en-US" b="1" dirty="0">
                <a:solidFill>
                  <a:schemeClr val="tx1">
                    <a:lumMod val="75000"/>
                    <a:lumOff val="25000"/>
                  </a:schemeClr>
                </a:solidFill>
              </a:rPr>
              <a:t>Fine-Tuning Transformers for Toxicity Detection: </a:t>
            </a:r>
            <a:br>
              <a:rPr lang="en-US" b="1" dirty="0">
                <a:solidFill>
                  <a:schemeClr val="tx1">
                    <a:lumMod val="75000"/>
                    <a:lumOff val="25000"/>
                  </a:schemeClr>
                </a:solidFill>
              </a:rPr>
            </a:br>
            <a:r>
              <a:rPr lang="en-US" b="1" dirty="0">
                <a:solidFill>
                  <a:schemeClr val="tx1">
                    <a:lumMod val="75000"/>
                    <a:lumOff val="25000"/>
                  </a:schemeClr>
                </a:solidFill>
              </a:rPr>
              <a:t>A Sentiment-Informed Approach</a:t>
            </a:r>
          </a:p>
        </p:txBody>
      </p:sp>
      <p:sp>
        <p:nvSpPr>
          <p:cNvPr id="3" name="Subtitle 2">
            <a:extLst>
              <a:ext uri="{FF2B5EF4-FFF2-40B4-BE49-F238E27FC236}">
                <a16:creationId xmlns:a16="http://schemas.microsoft.com/office/drawing/2014/main" id="{2538BE1E-BF97-8D4E-A60F-6ECE932DE3DF}"/>
              </a:ext>
            </a:extLst>
          </p:cNvPr>
          <p:cNvSpPr>
            <a:spLocks noGrp="1"/>
          </p:cNvSpPr>
          <p:nvPr>
            <p:ph type="subTitle" idx="1"/>
          </p:nvPr>
        </p:nvSpPr>
        <p:spPr>
          <a:xfrm>
            <a:off x="1524000" y="4188634"/>
            <a:ext cx="9144000" cy="1655762"/>
          </a:xfrm>
        </p:spPr>
        <p:txBody>
          <a:bodyPr/>
          <a:lstStyle/>
          <a:p>
            <a:r>
              <a:rPr lang="en-US" sz="4000" dirty="0">
                <a:solidFill>
                  <a:schemeClr val="accent1">
                    <a:lumMod val="75000"/>
                  </a:schemeClr>
                </a:solidFill>
              </a:rPr>
              <a:t>Melody </a:t>
            </a:r>
            <a:r>
              <a:rPr lang="en-US" sz="4000" dirty="0" err="1">
                <a:solidFill>
                  <a:schemeClr val="accent1">
                    <a:lumMod val="75000"/>
                  </a:schemeClr>
                </a:solidFill>
              </a:rPr>
              <a:t>Masis</a:t>
            </a:r>
            <a:endParaRPr lang="en-US" sz="4000" dirty="0">
              <a:solidFill>
                <a:schemeClr val="accent1">
                  <a:lumMod val="75000"/>
                </a:schemeClr>
              </a:solidFill>
            </a:endParaRPr>
          </a:p>
          <a:p>
            <a:r>
              <a:rPr lang="en-US" b="0" dirty="0">
                <a:solidFill>
                  <a:schemeClr val="accent1">
                    <a:lumMod val="75000"/>
                  </a:schemeClr>
                </a:solidFill>
                <a:effectLst/>
              </a:rPr>
              <a:t>December 9, 2024</a:t>
            </a:r>
          </a:p>
        </p:txBody>
      </p:sp>
    </p:spTree>
    <p:extLst>
      <p:ext uri="{BB962C8B-B14F-4D97-AF65-F5344CB8AC3E}">
        <p14:creationId xmlns:p14="http://schemas.microsoft.com/office/powerpoint/2010/main" val="27007757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43151"/>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43151"/>
            <a:ext cx="12192000" cy="1170595"/>
          </a:xfrm>
        </p:spPr>
        <p:txBody>
          <a:bodyPr/>
          <a:lstStyle/>
          <a:p>
            <a:r>
              <a:rPr lang="en-US" dirty="0">
                <a:solidFill>
                  <a:schemeClr val="bg1"/>
                </a:solidFill>
              </a:rPr>
              <a:t>4.1 “Distillation of the Distilled” Model Experiment</a:t>
            </a:r>
          </a:p>
        </p:txBody>
      </p:sp>
      <p:sp>
        <p:nvSpPr>
          <p:cNvPr id="8" name="Content Placeholder 7">
            <a:extLst>
              <a:ext uri="{FF2B5EF4-FFF2-40B4-BE49-F238E27FC236}">
                <a16:creationId xmlns:a16="http://schemas.microsoft.com/office/drawing/2014/main" id="{D06F78F4-9553-484B-880F-9652A0697A63}"/>
              </a:ext>
            </a:extLst>
          </p:cNvPr>
          <p:cNvSpPr>
            <a:spLocks noGrp="1"/>
          </p:cNvSpPr>
          <p:nvPr>
            <p:ph sz="half" idx="1"/>
          </p:nvPr>
        </p:nvSpPr>
        <p:spPr>
          <a:xfrm>
            <a:off x="104103" y="3998498"/>
            <a:ext cx="3242869" cy="1059243"/>
          </a:xfrm>
        </p:spPr>
        <p:txBody>
          <a:bodyPr>
            <a:normAutofit fontScale="85000" lnSpcReduction="10000"/>
          </a:bodyPr>
          <a:lstStyle/>
          <a:p>
            <a:pPr marL="0" indent="0">
              <a:buNone/>
            </a:pPr>
            <a:r>
              <a:rPr lang="en-US" sz="2000" b="1" dirty="0">
                <a:solidFill>
                  <a:schemeClr val="bg1"/>
                </a:solidFill>
              </a:rPr>
              <a:t>Added Sentiment Weighting seeking efficiencies for a transformer model in a resource-constrained environment </a:t>
            </a:r>
          </a:p>
          <a:p>
            <a:endParaRPr lang="en-US" sz="2000" dirty="0"/>
          </a:p>
        </p:txBody>
      </p:sp>
      <p:sp>
        <p:nvSpPr>
          <p:cNvPr id="13" name="Content Placeholder 3">
            <a:extLst>
              <a:ext uri="{FF2B5EF4-FFF2-40B4-BE49-F238E27FC236}">
                <a16:creationId xmlns:a16="http://schemas.microsoft.com/office/drawing/2014/main" id="{7146AB54-76D8-8B49-ADB4-EECFF9476283}"/>
              </a:ext>
            </a:extLst>
          </p:cNvPr>
          <p:cNvSpPr>
            <a:spLocks noGrp="1"/>
          </p:cNvSpPr>
          <p:nvPr>
            <p:ph sz="half" idx="2"/>
          </p:nvPr>
        </p:nvSpPr>
        <p:spPr>
          <a:xfrm>
            <a:off x="296214" y="1877141"/>
            <a:ext cx="11706895" cy="3232116"/>
          </a:xfrm>
        </p:spPr>
        <p:txBody>
          <a:bodyPr>
            <a:normAutofit fontScale="85000" lnSpcReduction="10000"/>
          </a:bodyPr>
          <a:lstStyle/>
          <a:p>
            <a:pPr marL="0" indent="0">
              <a:buNone/>
            </a:pPr>
            <a:r>
              <a:rPr lang="en-US" b="1" dirty="0"/>
              <a:t>Key Takeaways: </a:t>
            </a:r>
          </a:p>
          <a:p>
            <a:r>
              <a:rPr lang="en-US" dirty="0"/>
              <a:t>Incorporating sentiment data in the student model enhances its ability to detect toxicity, resulting in better precision, recall, and overall F1-score. </a:t>
            </a:r>
          </a:p>
          <a:p>
            <a:r>
              <a:rPr lang="en-US" dirty="0"/>
              <a:t>The student model demonstrates improved generalization with fewer errors compared to the teacher model. </a:t>
            </a:r>
          </a:p>
          <a:p>
            <a:r>
              <a:rPr lang="en-US" dirty="0"/>
              <a:t>Training a smaller model (student) using knowledge distillation and sentiment-aware weighting is effective for tasks involving subtle and nuanced predictions like toxicity detection. </a:t>
            </a:r>
          </a:p>
        </p:txBody>
      </p:sp>
    </p:spTree>
    <p:extLst>
      <p:ext uri="{BB962C8B-B14F-4D97-AF65-F5344CB8AC3E}">
        <p14:creationId xmlns:p14="http://schemas.microsoft.com/office/powerpoint/2010/main" val="12167193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dirty="0">
                <a:solidFill>
                  <a:schemeClr val="bg1"/>
                </a:solidFill>
              </a:rPr>
              <a:t>Future Work</a:t>
            </a:r>
          </a:p>
        </p:txBody>
      </p:sp>
      <p:sp>
        <p:nvSpPr>
          <p:cNvPr id="13" name="Content Placeholder 3">
            <a:extLst>
              <a:ext uri="{FF2B5EF4-FFF2-40B4-BE49-F238E27FC236}">
                <a16:creationId xmlns:a16="http://schemas.microsoft.com/office/drawing/2014/main" id="{DB235F05-04AB-E647-B5A5-71E0A5E99BAC}"/>
              </a:ext>
            </a:extLst>
          </p:cNvPr>
          <p:cNvSpPr txBox="1">
            <a:spLocks/>
          </p:cNvSpPr>
          <p:nvPr/>
        </p:nvSpPr>
        <p:spPr>
          <a:xfrm>
            <a:off x="296214" y="1877141"/>
            <a:ext cx="8718997" cy="3232116"/>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b="1" dirty="0"/>
              <a:t>Next Steps: </a:t>
            </a:r>
          </a:p>
          <a:p>
            <a:r>
              <a:rPr lang="en-US" dirty="0"/>
              <a:t>Further fine-tune the student model to reduce errors for positive sentiment cases. Test </a:t>
            </a:r>
            <a:r>
              <a:rPr lang="en-US" dirty="0" err="1"/>
              <a:t>RoBERTa</a:t>
            </a:r>
            <a:r>
              <a:rPr lang="en-US" dirty="0"/>
              <a:t> as the teacher model. </a:t>
            </a:r>
          </a:p>
          <a:p>
            <a:r>
              <a:rPr lang="en-US" dirty="0"/>
              <a:t>Explore additional features (e.g., context or user behavior) to further improve toxic class predictions. </a:t>
            </a:r>
          </a:p>
          <a:p>
            <a:r>
              <a:rPr lang="en-US" dirty="0"/>
              <a:t>Apply this methodology to other domains with imbalanced data and nuanced prediction requirements. </a:t>
            </a:r>
          </a:p>
        </p:txBody>
      </p:sp>
      <p:pic>
        <p:nvPicPr>
          <p:cNvPr id="10" name="Picture 9">
            <a:extLst>
              <a:ext uri="{FF2B5EF4-FFF2-40B4-BE49-F238E27FC236}">
                <a16:creationId xmlns:a16="http://schemas.microsoft.com/office/drawing/2014/main" id="{F247D688-E7EC-7542-8B37-D82301D69108}"/>
              </a:ext>
            </a:extLst>
          </p:cNvPr>
          <p:cNvPicPr>
            <a:picLocks noChangeAspect="1"/>
          </p:cNvPicPr>
          <p:nvPr/>
        </p:nvPicPr>
        <p:blipFill>
          <a:blip r:embed="rId4"/>
          <a:stretch>
            <a:fillRect/>
          </a:stretch>
        </p:blipFill>
        <p:spPr>
          <a:xfrm>
            <a:off x="9578708" y="1877141"/>
            <a:ext cx="2414653" cy="4175929"/>
          </a:xfrm>
          <a:prstGeom prst="rect">
            <a:avLst/>
          </a:prstGeom>
        </p:spPr>
      </p:pic>
    </p:spTree>
    <p:extLst>
      <p:ext uri="{BB962C8B-B14F-4D97-AF65-F5344CB8AC3E}">
        <p14:creationId xmlns:p14="http://schemas.microsoft.com/office/powerpoint/2010/main" val="4255171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6ED1420-7FAC-4D43-B3EB-AA05DAF3895E}"/>
              </a:ext>
            </a:extLst>
          </p:cNvPr>
          <p:cNvSpPr>
            <a:spLocks noGrp="1"/>
          </p:cNvSpPr>
          <p:nvPr>
            <p:ph type="ctrTitle"/>
          </p:nvPr>
        </p:nvSpPr>
        <p:spPr>
          <a:xfrm>
            <a:off x="1524000" y="1819049"/>
            <a:ext cx="9144000" cy="2387600"/>
          </a:xfrm>
        </p:spPr>
        <p:txBody>
          <a:bodyPr/>
          <a:lstStyle/>
          <a:p>
            <a:r>
              <a:rPr lang="en-US" b="1" dirty="0"/>
              <a:t>Questions?</a:t>
            </a:r>
            <a:br>
              <a:rPr lang="en-US" b="1" dirty="0"/>
            </a:br>
            <a:r>
              <a:rPr lang="en-US" sz="4400" b="1" dirty="0"/>
              <a:t>Feedback?</a:t>
            </a:r>
          </a:p>
        </p:txBody>
      </p:sp>
      <p:sp>
        <p:nvSpPr>
          <p:cNvPr id="6" name="Subtitle 5">
            <a:extLst>
              <a:ext uri="{FF2B5EF4-FFF2-40B4-BE49-F238E27FC236}">
                <a16:creationId xmlns:a16="http://schemas.microsoft.com/office/drawing/2014/main" id="{E2B6D97D-476D-7641-83CC-CC2D507061E7}"/>
              </a:ext>
            </a:extLst>
          </p:cNvPr>
          <p:cNvSpPr>
            <a:spLocks noGrp="1"/>
          </p:cNvSpPr>
          <p:nvPr>
            <p:ph type="subTitle" idx="1"/>
          </p:nvPr>
        </p:nvSpPr>
        <p:spPr>
          <a:xfrm>
            <a:off x="1755820" y="4614081"/>
            <a:ext cx="9144000" cy="1655762"/>
          </a:xfrm>
        </p:spPr>
        <p:txBody>
          <a:bodyPr/>
          <a:lstStyle/>
          <a:p>
            <a:r>
              <a:rPr lang="en-US" dirty="0">
                <a:hlinkClick r:id="rId2"/>
              </a:rPr>
              <a:t>melody_masis@Berkeley.edu</a:t>
            </a:r>
            <a:r>
              <a:rPr lang="en-US" dirty="0"/>
              <a:t> </a:t>
            </a:r>
          </a:p>
        </p:txBody>
      </p:sp>
      <p:pic>
        <p:nvPicPr>
          <p:cNvPr id="7" name="Picture 6">
            <a:extLst>
              <a:ext uri="{FF2B5EF4-FFF2-40B4-BE49-F238E27FC236}">
                <a16:creationId xmlns:a16="http://schemas.microsoft.com/office/drawing/2014/main" id="{DE1FAEC6-9B6B-A94C-A8F6-8CF68DCB0342}"/>
              </a:ext>
            </a:extLst>
          </p:cNvPr>
          <p:cNvPicPr>
            <a:picLocks noChangeAspect="1"/>
          </p:cNvPicPr>
          <p:nvPr/>
        </p:nvPicPr>
        <p:blipFill>
          <a:blip r:embed="rId3"/>
          <a:stretch>
            <a:fillRect/>
          </a:stretch>
        </p:blipFill>
        <p:spPr>
          <a:xfrm>
            <a:off x="3885396" y="4614081"/>
            <a:ext cx="603012" cy="500059"/>
          </a:xfrm>
          <a:prstGeom prst="rect">
            <a:avLst/>
          </a:prstGeom>
        </p:spPr>
      </p:pic>
      <p:pic>
        <p:nvPicPr>
          <p:cNvPr id="8" name="Picture 7">
            <a:extLst>
              <a:ext uri="{FF2B5EF4-FFF2-40B4-BE49-F238E27FC236}">
                <a16:creationId xmlns:a16="http://schemas.microsoft.com/office/drawing/2014/main" id="{7CB6750C-E43B-2647-A345-079D26DD756E}"/>
              </a:ext>
            </a:extLst>
          </p:cNvPr>
          <p:cNvPicPr>
            <a:picLocks noChangeAspect="1"/>
          </p:cNvPicPr>
          <p:nvPr/>
        </p:nvPicPr>
        <p:blipFill>
          <a:blip r:embed="rId4"/>
          <a:stretch>
            <a:fillRect/>
          </a:stretch>
        </p:blipFill>
        <p:spPr>
          <a:xfrm>
            <a:off x="8252803" y="2707998"/>
            <a:ext cx="1415245" cy="1415245"/>
          </a:xfrm>
          <a:prstGeom prst="rect">
            <a:avLst/>
          </a:prstGeom>
        </p:spPr>
      </p:pic>
    </p:spTree>
    <p:extLst>
      <p:ext uri="{BB962C8B-B14F-4D97-AF65-F5344CB8AC3E}">
        <p14:creationId xmlns:p14="http://schemas.microsoft.com/office/powerpoint/2010/main" val="38757839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096BD9-C740-674E-91B4-ABDF4F86C62D}"/>
              </a:ext>
            </a:extLst>
          </p:cNvPr>
          <p:cNvPicPr>
            <a:picLocks noChangeAspect="1"/>
          </p:cNvPicPr>
          <p:nvPr/>
        </p:nvPicPr>
        <p:blipFill>
          <a:blip r:embed="rId2"/>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71F4EB66-7F7B-3344-A2CF-705B346F61AB}"/>
              </a:ext>
            </a:extLst>
          </p:cNvPr>
          <p:cNvSpPr>
            <a:spLocks noGrp="1"/>
          </p:cNvSpPr>
          <p:nvPr>
            <p:ph type="title"/>
          </p:nvPr>
        </p:nvSpPr>
        <p:spPr>
          <a:xfrm>
            <a:off x="0" y="365125"/>
            <a:ext cx="12192000" cy="1170595"/>
          </a:xfrm>
        </p:spPr>
        <p:txBody>
          <a:bodyPr>
            <a:normAutofit/>
          </a:bodyPr>
          <a:lstStyle/>
          <a:p>
            <a:r>
              <a:rPr lang="en-US" b="1" dirty="0">
                <a:solidFill>
                  <a:schemeClr val="bg1"/>
                </a:solidFill>
              </a:rPr>
              <a:t>1. Problem: Toxicity Detection in Comments</a:t>
            </a:r>
          </a:p>
        </p:txBody>
      </p:sp>
      <p:pic>
        <p:nvPicPr>
          <p:cNvPr id="1026" name="Picture 2" descr="https://lh7-rt.googleusercontent.com/slidesz/AGV_vUf-B8IFj8TdqKLflynp2rWMfyqdZ0P0FKGWqw9unjap-sVJ1RWNOmVbM9YvccNVzLA7yZNClNH_-LQIdsLLfnp20QlK7co9nDL5omRnOs3W1CCmUb6gO7bG23SdKGNMBrLNOmMt=s2048?key=KwllUpZHxhTfvTgx4Pftv6yo">
            <a:extLst>
              <a:ext uri="{FF2B5EF4-FFF2-40B4-BE49-F238E27FC236}">
                <a16:creationId xmlns:a16="http://schemas.microsoft.com/office/drawing/2014/main" id="{15DC771E-9F68-574E-B567-433195B0CFC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502894" y="1750118"/>
            <a:ext cx="7491397" cy="46467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6D31F849-6992-454F-9A55-480C4975730A}"/>
              </a:ext>
            </a:extLst>
          </p:cNvPr>
          <p:cNvPicPr>
            <a:picLocks noChangeAspect="1"/>
          </p:cNvPicPr>
          <p:nvPr/>
        </p:nvPicPr>
        <p:blipFill>
          <a:blip r:embed="rId4"/>
          <a:stretch>
            <a:fillRect/>
          </a:stretch>
        </p:blipFill>
        <p:spPr>
          <a:xfrm>
            <a:off x="0" y="2515431"/>
            <a:ext cx="4342255" cy="281642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9334277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1BA97C1A-0E68-E24C-AC6F-3A9872059C42}"/>
              </a:ext>
            </a:extLst>
          </p:cNvPr>
          <p:cNvPicPr>
            <a:picLocks noChangeAspect="1"/>
          </p:cNvPicPr>
          <p:nvPr/>
        </p:nvPicPr>
        <p:blipFill>
          <a:blip r:embed="rId2"/>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F934C56A-A78D-CF43-A196-72280924B13A}"/>
              </a:ext>
            </a:extLst>
          </p:cNvPr>
          <p:cNvSpPr>
            <a:spLocks noGrp="1"/>
          </p:cNvSpPr>
          <p:nvPr>
            <p:ph type="title"/>
          </p:nvPr>
        </p:nvSpPr>
        <p:spPr>
          <a:xfrm>
            <a:off x="0" y="326489"/>
            <a:ext cx="12192000" cy="1209232"/>
          </a:xfrm>
        </p:spPr>
        <p:txBody>
          <a:bodyPr>
            <a:normAutofit/>
          </a:bodyPr>
          <a:lstStyle/>
          <a:p>
            <a:r>
              <a:rPr lang="en-US" b="1" dirty="0">
                <a:solidFill>
                  <a:schemeClr val="bg1"/>
                </a:solidFill>
              </a:rPr>
              <a:t>Dataset: Toxic Comment Classification Challenge</a:t>
            </a:r>
            <a:endParaRPr lang="en-US" dirty="0">
              <a:solidFill>
                <a:schemeClr val="bg1"/>
              </a:solidFill>
            </a:endParaRPr>
          </a:p>
        </p:txBody>
      </p:sp>
      <p:pic>
        <p:nvPicPr>
          <p:cNvPr id="2053" name="Picture 5" descr="https://lh7-rt.googleusercontent.com/slidesz/AGV_vUd2o-Udo4ofyEBmG0RoP3W8tV1vxV7ioF4_gZu7MkHvcEx-xavMXX2b0W-DqBUNMNgK5o6njq5ckekuZZnEACkiOzoRiGDMJfo2GBzq9CscFVKQ1izbdPD4CixnKyme4IByL2PQVA=s2048?key=KwllUpZHxhTfvTgx4Pftv6yo">
            <a:extLst>
              <a:ext uri="{FF2B5EF4-FFF2-40B4-BE49-F238E27FC236}">
                <a16:creationId xmlns:a16="http://schemas.microsoft.com/office/drawing/2014/main" id="{EE589485-7B9D-444C-A584-E17F5BF1F1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1848" y="2589073"/>
            <a:ext cx="3810000" cy="2133600"/>
          </a:xfrm>
          <a:prstGeom prst="rect">
            <a:avLst/>
          </a:prstGeom>
          <a:noFill/>
          <a:extLst>
            <a:ext uri="{909E8E84-426E-40DD-AFC4-6F175D3DCCD1}">
              <a14:hiddenFill xmlns:a14="http://schemas.microsoft.com/office/drawing/2010/main">
                <a:solidFill>
                  <a:srgbClr val="FFFFFF"/>
                </a:solidFill>
              </a14:hiddenFill>
            </a:ext>
          </a:extLst>
        </p:spPr>
      </p:pic>
      <p:pic>
        <p:nvPicPr>
          <p:cNvPr id="2055" name="Picture 7" descr="https://lh7-rt.googleusercontent.com/slidesz/AGV_vUft27sN4jkN71sCgHSwS_r-S2Ou91WhbRa6k2DcU6hsMYALvbvS6OHbVgJxeJDCYK98cWews5QE2265mp73uas6fSCT-3nlI2bTDkTg__cOi9aLsFrckrWOGutneD0C9x01dLyY6Q=s2048?key=KwllUpZHxhTfvTgx4Pftv6yo">
            <a:extLst>
              <a:ext uri="{FF2B5EF4-FFF2-40B4-BE49-F238E27FC236}">
                <a16:creationId xmlns:a16="http://schemas.microsoft.com/office/drawing/2014/main" id="{83FA605C-84B4-A840-8BDA-58A7A1455D5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3199711"/>
            <a:ext cx="2492599" cy="9123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Diagram 5">
            <a:extLst>
              <a:ext uri="{FF2B5EF4-FFF2-40B4-BE49-F238E27FC236}">
                <a16:creationId xmlns:a16="http://schemas.microsoft.com/office/drawing/2014/main" id="{0B77EBA9-0F21-3A41-8B9C-C3D465C34DFE}"/>
              </a:ext>
            </a:extLst>
          </p:cNvPr>
          <p:cNvGraphicFramePr/>
          <p:nvPr>
            <p:extLst>
              <p:ext uri="{D42A27DB-BD31-4B8C-83A1-F6EECF244321}">
                <p14:modId xmlns:p14="http://schemas.microsoft.com/office/powerpoint/2010/main" val="479253751"/>
              </p:ext>
            </p:extLst>
          </p:nvPr>
        </p:nvGraphicFramePr>
        <p:xfrm>
          <a:off x="3206750" y="2154328"/>
          <a:ext cx="4894061" cy="329343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7" name="Rectangular Callout 6">
            <a:extLst>
              <a:ext uri="{FF2B5EF4-FFF2-40B4-BE49-F238E27FC236}">
                <a16:creationId xmlns:a16="http://schemas.microsoft.com/office/drawing/2014/main" id="{0D5BC2C5-1A48-294C-8235-B8BB34A18611}"/>
              </a:ext>
            </a:extLst>
          </p:cNvPr>
          <p:cNvSpPr/>
          <p:nvPr/>
        </p:nvSpPr>
        <p:spPr>
          <a:xfrm>
            <a:off x="10469361" y="1690687"/>
            <a:ext cx="1559507" cy="743419"/>
          </a:xfrm>
          <a:prstGeom prst="wedgeRectCallout">
            <a:avLst>
              <a:gd name="adj1" fmla="val -20833"/>
              <a:gd name="adj2" fmla="val 85021"/>
            </a:avLst>
          </a:prstGeom>
          <a:solidFill>
            <a:srgbClr val="BD5A44"/>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Comments</a:t>
            </a:r>
          </a:p>
        </p:txBody>
      </p:sp>
      <p:sp>
        <p:nvSpPr>
          <p:cNvPr id="8" name="Rectangle 7">
            <a:extLst>
              <a:ext uri="{FF2B5EF4-FFF2-40B4-BE49-F238E27FC236}">
                <a16:creationId xmlns:a16="http://schemas.microsoft.com/office/drawing/2014/main" id="{859EBA45-1A8F-4248-9F76-1D5876656770}"/>
              </a:ext>
            </a:extLst>
          </p:cNvPr>
          <p:cNvSpPr/>
          <p:nvPr/>
        </p:nvSpPr>
        <p:spPr>
          <a:xfrm>
            <a:off x="7390233" y="5699818"/>
            <a:ext cx="2217406" cy="923330"/>
          </a:xfrm>
          <a:prstGeom prst="rect">
            <a:avLst/>
          </a:prstGeom>
        </p:spPr>
        <p:txBody>
          <a:bodyPr wrap="square">
            <a:spAutoFit/>
          </a:bodyPr>
          <a:lstStyle/>
          <a:p>
            <a:pPr algn="ctr"/>
            <a:r>
              <a:rPr lang="en-US" b="1" dirty="0">
                <a:solidFill>
                  <a:srgbClr val="008000"/>
                </a:solidFill>
                <a:effectLst/>
                <a:latin typeface="Courier New" panose="02070309020205020404" pitchFamily="49" charset="0"/>
              </a:rPr>
              <a:t>Data Splits: </a:t>
            </a:r>
            <a:r>
              <a:rPr lang="en-US" b="0" dirty="0">
                <a:solidFill>
                  <a:srgbClr val="008000"/>
                </a:solidFill>
                <a:effectLst/>
                <a:latin typeface="Courier New" panose="02070309020205020404" pitchFamily="49" charset="0"/>
              </a:rPr>
              <a:t>20% validation set</a:t>
            </a:r>
            <a:endParaRPr lang="en-US" b="0" dirty="0">
              <a:solidFill>
                <a:srgbClr val="000000"/>
              </a:solidFill>
              <a:effectLst/>
              <a:latin typeface="Courier New" panose="02070309020205020404" pitchFamily="49" charset="0"/>
            </a:endParaRPr>
          </a:p>
        </p:txBody>
      </p:sp>
    </p:spTree>
    <p:extLst>
      <p:ext uri="{BB962C8B-B14F-4D97-AF65-F5344CB8AC3E}">
        <p14:creationId xmlns:p14="http://schemas.microsoft.com/office/powerpoint/2010/main" val="5865456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A5CAF64-381B-4049-A83B-11E33FB8F167}"/>
              </a:ext>
            </a:extLst>
          </p:cNvPr>
          <p:cNvPicPr>
            <a:picLocks noChangeAspect="1"/>
          </p:cNvPicPr>
          <p:nvPr/>
        </p:nvPicPr>
        <p:blipFill>
          <a:blip r:embed="rId2"/>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5AA3340F-ACE1-C648-AF50-0C51F7133ED4}"/>
              </a:ext>
            </a:extLst>
          </p:cNvPr>
          <p:cNvSpPr>
            <a:spLocks noGrp="1"/>
          </p:cNvSpPr>
          <p:nvPr>
            <p:ph type="title"/>
          </p:nvPr>
        </p:nvSpPr>
        <p:spPr>
          <a:xfrm>
            <a:off x="0" y="365125"/>
            <a:ext cx="12192000" cy="1170595"/>
          </a:xfrm>
        </p:spPr>
        <p:txBody>
          <a:bodyPr/>
          <a:lstStyle/>
          <a:p>
            <a:r>
              <a:rPr lang="en-US" b="1" dirty="0">
                <a:solidFill>
                  <a:schemeClr val="bg1"/>
                </a:solidFill>
              </a:rPr>
              <a:t>EDA Highlights</a:t>
            </a:r>
          </a:p>
        </p:txBody>
      </p:sp>
      <p:pic>
        <p:nvPicPr>
          <p:cNvPr id="7" name="Content Placeholder 6">
            <a:extLst>
              <a:ext uri="{FF2B5EF4-FFF2-40B4-BE49-F238E27FC236}">
                <a16:creationId xmlns:a16="http://schemas.microsoft.com/office/drawing/2014/main" id="{84CB01E1-52F2-B049-AE0E-929FC53065EE}"/>
              </a:ext>
            </a:extLst>
          </p:cNvPr>
          <p:cNvPicPr>
            <a:picLocks noGrp="1" noChangeAspect="1"/>
          </p:cNvPicPr>
          <p:nvPr>
            <p:ph idx="1"/>
          </p:nvPr>
        </p:nvPicPr>
        <p:blipFill>
          <a:blip r:embed="rId3"/>
          <a:stretch>
            <a:fillRect/>
          </a:stretch>
        </p:blipFill>
        <p:spPr>
          <a:xfrm>
            <a:off x="167532" y="1690689"/>
            <a:ext cx="4430105" cy="296598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6" name="Picture 5">
            <a:extLst>
              <a:ext uri="{FF2B5EF4-FFF2-40B4-BE49-F238E27FC236}">
                <a16:creationId xmlns:a16="http://schemas.microsoft.com/office/drawing/2014/main" id="{DBB4C208-5E55-7D49-A0E5-516FE8A53A14}"/>
              </a:ext>
            </a:extLst>
          </p:cNvPr>
          <p:cNvPicPr>
            <a:picLocks noChangeAspect="1"/>
          </p:cNvPicPr>
          <p:nvPr/>
        </p:nvPicPr>
        <p:blipFill>
          <a:blip r:embed="rId4"/>
          <a:stretch>
            <a:fillRect/>
          </a:stretch>
        </p:blipFill>
        <p:spPr>
          <a:xfrm>
            <a:off x="4912714" y="2050991"/>
            <a:ext cx="7176736" cy="460607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8203356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b="1" dirty="0">
                <a:solidFill>
                  <a:schemeClr val="bg1"/>
                </a:solidFill>
              </a:rPr>
              <a:t>2. Baseline Model: Linear Regression</a:t>
            </a:r>
          </a:p>
        </p:txBody>
      </p:sp>
      <p:sp>
        <p:nvSpPr>
          <p:cNvPr id="3" name="Content Placeholder 2">
            <a:extLst>
              <a:ext uri="{FF2B5EF4-FFF2-40B4-BE49-F238E27FC236}">
                <a16:creationId xmlns:a16="http://schemas.microsoft.com/office/drawing/2014/main" id="{F930F656-F222-5F40-A5A5-A539D1A3E983}"/>
              </a:ext>
            </a:extLst>
          </p:cNvPr>
          <p:cNvSpPr>
            <a:spLocks noGrp="1"/>
          </p:cNvSpPr>
          <p:nvPr>
            <p:ph sz="half" idx="1"/>
          </p:nvPr>
        </p:nvSpPr>
        <p:spPr>
          <a:xfrm>
            <a:off x="310165" y="1767816"/>
            <a:ext cx="5549721" cy="5090183"/>
          </a:xfrm>
        </p:spPr>
        <p:txBody>
          <a:bodyPr>
            <a:normAutofit fontScale="92500" lnSpcReduction="20000"/>
          </a:bodyPr>
          <a:lstStyle/>
          <a:p>
            <a:pPr marL="0" indent="0">
              <a:buNone/>
            </a:pPr>
            <a:r>
              <a:rPr lang="en-US" dirty="0"/>
              <a:t>Achieved overall accuracy of 86%. </a:t>
            </a:r>
          </a:p>
          <a:p>
            <a:pPr marL="0" indent="0">
              <a:buNone/>
            </a:pPr>
            <a:endParaRPr lang="en-US" dirty="0"/>
          </a:p>
          <a:p>
            <a:pPr marL="0" indent="0">
              <a:buNone/>
            </a:pPr>
            <a:r>
              <a:rPr lang="en-US" u="sng" dirty="0"/>
              <a:t>Strengths: </a:t>
            </a:r>
          </a:p>
          <a:p>
            <a:pPr lvl="1"/>
            <a:r>
              <a:rPr lang="en-US" dirty="0"/>
              <a:t>Model is excellent at identifying non-toxic comments: high precision (0.99) and F1 score (0.92) for class 0. </a:t>
            </a:r>
          </a:p>
          <a:p>
            <a:pPr lvl="1"/>
            <a:r>
              <a:rPr lang="en-US" dirty="0"/>
              <a:t>The recall for toxic comments (1) is also high (0.90), meaning the model is good at finding toxic comments. </a:t>
            </a:r>
          </a:p>
          <a:p>
            <a:pPr marL="0" indent="0">
              <a:buNone/>
            </a:pPr>
            <a:r>
              <a:rPr lang="en-US" u="sng" dirty="0"/>
              <a:t>Weaknesses: </a:t>
            </a:r>
          </a:p>
          <a:p>
            <a:pPr lvl="1"/>
            <a:r>
              <a:rPr lang="en-US" dirty="0"/>
              <a:t>The </a:t>
            </a:r>
            <a:r>
              <a:rPr lang="en-US" b="1" dirty="0"/>
              <a:t>precision</a:t>
            </a:r>
            <a:r>
              <a:rPr lang="en-US" dirty="0"/>
              <a:t> for </a:t>
            </a:r>
            <a:r>
              <a:rPr lang="en-US" i="1" dirty="0"/>
              <a:t>toxic</a:t>
            </a:r>
            <a:r>
              <a:rPr lang="en-US" dirty="0"/>
              <a:t> comments is </a:t>
            </a:r>
            <a:r>
              <a:rPr lang="en-US" b="1" dirty="0">
                <a:solidFill>
                  <a:srgbClr val="FF0000"/>
                </a:solidFill>
              </a:rPr>
              <a:t>low</a:t>
            </a:r>
            <a:r>
              <a:rPr lang="en-US" dirty="0"/>
              <a:t> (0.41), indicating the model </a:t>
            </a:r>
            <a:r>
              <a:rPr lang="en-US" b="1" dirty="0"/>
              <a:t>misclassified many non-toxic comments as toxic</a:t>
            </a:r>
            <a:r>
              <a:rPr lang="en-US" dirty="0"/>
              <a:t>. </a:t>
            </a:r>
          </a:p>
          <a:p>
            <a:pPr lvl="1"/>
            <a:r>
              <a:rPr lang="en-US" dirty="0"/>
              <a:t>This can be typical for imbalanced datasets where the majority class dominates the model’s focus. </a:t>
            </a:r>
          </a:p>
        </p:txBody>
      </p:sp>
      <p:pic>
        <p:nvPicPr>
          <p:cNvPr id="8" name="Content Placeholder 7">
            <a:extLst>
              <a:ext uri="{FF2B5EF4-FFF2-40B4-BE49-F238E27FC236}">
                <a16:creationId xmlns:a16="http://schemas.microsoft.com/office/drawing/2014/main" id="{B16541D1-9B18-9A46-8431-39F1B5FEE810}"/>
              </a:ext>
            </a:extLst>
          </p:cNvPr>
          <p:cNvPicPr>
            <a:picLocks noGrp="1" noChangeAspect="1"/>
          </p:cNvPicPr>
          <p:nvPr>
            <p:ph sz="half" idx="2"/>
          </p:nvPr>
        </p:nvPicPr>
        <p:blipFill>
          <a:blip r:embed="rId4"/>
          <a:stretch>
            <a:fillRect/>
          </a:stretch>
        </p:blipFill>
        <p:spPr>
          <a:xfrm>
            <a:off x="6096000" y="1767817"/>
            <a:ext cx="5993367" cy="4906850"/>
          </a:xfrm>
          <a:prstGeom prst="rect">
            <a:avLst/>
          </a:prstGeom>
        </p:spPr>
      </p:pic>
    </p:spTree>
    <p:extLst>
      <p:ext uri="{BB962C8B-B14F-4D97-AF65-F5344CB8AC3E}">
        <p14:creationId xmlns:p14="http://schemas.microsoft.com/office/powerpoint/2010/main" val="3227756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dirty="0">
                <a:solidFill>
                  <a:schemeClr val="bg1"/>
                </a:solidFill>
              </a:rPr>
              <a:t>3. Advanced Transformer Models</a:t>
            </a:r>
          </a:p>
        </p:txBody>
      </p:sp>
      <p:sp>
        <p:nvSpPr>
          <p:cNvPr id="3" name="Content Placeholder 2">
            <a:extLst>
              <a:ext uri="{FF2B5EF4-FFF2-40B4-BE49-F238E27FC236}">
                <a16:creationId xmlns:a16="http://schemas.microsoft.com/office/drawing/2014/main" id="{F930F656-F222-5F40-A5A5-A539D1A3E983}"/>
              </a:ext>
            </a:extLst>
          </p:cNvPr>
          <p:cNvSpPr>
            <a:spLocks noGrp="1"/>
          </p:cNvSpPr>
          <p:nvPr>
            <p:ph sz="half" idx="1"/>
          </p:nvPr>
        </p:nvSpPr>
        <p:spPr>
          <a:xfrm>
            <a:off x="7894748" y="1664786"/>
            <a:ext cx="4297251" cy="4040555"/>
          </a:xfrm>
        </p:spPr>
        <p:txBody>
          <a:bodyPr>
            <a:normAutofit/>
          </a:bodyPr>
          <a:lstStyle/>
          <a:p>
            <a:r>
              <a:rPr lang="en-US" sz="2400" b="1" dirty="0" err="1"/>
              <a:t>DistilBERT</a:t>
            </a:r>
            <a:r>
              <a:rPr lang="en-US" sz="2400" b="1" dirty="0"/>
              <a:t>: </a:t>
            </a:r>
            <a:r>
              <a:rPr lang="en-US" sz="2400" dirty="0"/>
              <a:t>Chose this model as it is a smaller, faster, and lighter version of BERT achieved through knowledge distillation. It retains 97% of BERT’s language understanding capabilities while being 60% faster and 40% smaller. </a:t>
            </a:r>
          </a:p>
          <a:p>
            <a:r>
              <a:rPr lang="en-US" sz="2400" b="1" dirty="0" err="1">
                <a:effectLst/>
              </a:rPr>
              <a:t>RoBERTa_toxicity_classifier</a:t>
            </a:r>
            <a:r>
              <a:rPr lang="en-US" sz="2400" b="1" dirty="0"/>
              <a:t> </a:t>
            </a:r>
            <a:r>
              <a:rPr lang="en-US" sz="2400" dirty="0"/>
              <a:t>– pre-trained model with 2 million examples </a:t>
            </a:r>
          </a:p>
        </p:txBody>
      </p:sp>
      <p:pic>
        <p:nvPicPr>
          <p:cNvPr id="6" name="Content Placeholder 5">
            <a:extLst>
              <a:ext uri="{FF2B5EF4-FFF2-40B4-BE49-F238E27FC236}">
                <a16:creationId xmlns:a16="http://schemas.microsoft.com/office/drawing/2014/main" id="{0EA12CAE-CC46-0D4E-88FB-335B2CD17DC6}"/>
              </a:ext>
            </a:extLst>
          </p:cNvPr>
          <p:cNvPicPr>
            <a:picLocks noGrp="1" noChangeAspect="1"/>
          </p:cNvPicPr>
          <p:nvPr>
            <p:ph sz="half" idx="2"/>
          </p:nvPr>
        </p:nvPicPr>
        <p:blipFill>
          <a:blip r:embed="rId4"/>
          <a:stretch>
            <a:fillRect/>
          </a:stretch>
        </p:blipFill>
        <p:spPr>
          <a:xfrm>
            <a:off x="113046" y="1821172"/>
            <a:ext cx="7471684" cy="3742501"/>
          </a:xfrm>
          <a:prstGeom prst="rect">
            <a:avLst/>
          </a:prstGeom>
        </p:spPr>
      </p:pic>
      <p:sp>
        <p:nvSpPr>
          <p:cNvPr id="10" name="Rounded Rectangle 9">
            <a:extLst>
              <a:ext uri="{FF2B5EF4-FFF2-40B4-BE49-F238E27FC236}">
                <a16:creationId xmlns:a16="http://schemas.microsoft.com/office/drawing/2014/main" id="{40C1C92D-4CBA-A241-A80D-2E647B513E8F}"/>
              </a:ext>
            </a:extLst>
          </p:cNvPr>
          <p:cNvSpPr/>
          <p:nvPr/>
        </p:nvSpPr>
        <p:spPr>
          <a:xfrm>
            <a:off x="1931831" y="2794715"/>
            <a:ext cx="5422006" cy="321972"/>
          </a:xfrm>
          <a:prstGeom prst="roundRect">
            <a:avLst/>
          </a:prstGeom>
          <a:solidFill>
            <a:srgbClr val="FF0000">
              <a:alpha val="31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7E32CEF-ADA4-2548-B2A0-1AAAA14187C0}"/>
              </a:ext>
            </a:extLst>
          </p:cNvPr>
          <p:cNvSpPr/>
          <p:nvPr/>
        </p:nvSpPr>
        <p:spPr>
          <a:xfrm>
            <a:off x="395415" y="5876715"/>
            <a:ext cx="8117520" cy="923330"/>
          </a:xfrm>
          <a:prstGeom prst="rect">
            <a:avLst/>
          </a:prstGeom>
        </p:spPr>
        <p:txBody>
          <a:bodyPr wrap="square">
            <a:spAutoFit/>
          </a:bodyPr>
          <a:lstStyle/>
          <a:p>
            <a:pPr marL="285750" indent="-285750">
              <a:buFont typeface="Arial" panose="020B0604020202020204" pitchFamily="34" charset="0"/>
              <a:buChar char="•"/>
            </a:pPr>
            <a:r>
              <a:rPr lang="en-US" i="1" dirty="0" err="1">
                <a:latin typeface="CMR10"/>
              </a:rPr>
              <a:t>DistilBert</a:t>
            </a:r>
            <a:r>
              <a:rPr lang="en-US" i="1" dirty="0">
                <a:latin typeface="CMR10"/>
              </a:rPr>
              <a:t> used </a:t>
            </a:r>
            <a:r>
              <a:rPr lang="en-US" i="1" dirty="0">
                <a:latin typeface="CMBX10"/>
              </a:rPr>
              <a:t>8.52 MB </a:t>
            </a:r>
            <a:r>
              <a:rPr lang="en-US" i="1" dirty="0">
                <a:latin typeface="CMR10"/>
              </a:rPr>
              <a:t>of additional memory during inference</a:t>
            </a:r>
          </a:p>
          <a:p>
            <a:pPr marL="285750" indent="-285750">
              <a:buFont typeface="Arial" panose="020B0604020202020204" pitchFamily="34" charset="0"/>
              <a:buChar char="•"/>
            </a:pPr>
            <a:r>
              <a:rPr lang="en-US" i="1" dirty="0" err="1">
                <a:latin typeface="CMR10"/>
              </a:rPr>
              <a:t>RoBERTa_toxicity_classifier</a:t>
            </a:r>
            <a:r>
              <a:rPr lang="en-US" i="1" dirty="0">
                <a:latin typeface="CMR10"/>
              </a:rPr>
              <a:t> used </a:t>
            </a:r>
            <a:r>
              <a:rPr lang="en-US" i="1" dirty="0"/>
              <a:t>9.81 GB, worth the expense given the results </a:t>
            </a:r>
            <a:br>
              <a:rPr lang="en-US" i="1" dirty="0">
                <a:latin typeface="CMR10"/>
              </a:rPr>
            </a:br>
            <a:endParaRPr lang="en-US" i="1" dirty="0"/>
          </a:p>
        </p:txBody>
      </p:sp>
    </p:spTree>
    <p:extLst>
      <p:ext uri="{BB962C8B-B14F-4D97-AF65-F5344CB8AC3E}">
        <p14:creationId xmlns:p14="http://schemas.microsoft.com/office/powerpoint/2010/main" val="2975747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dirty="0">
                <a:solidFill>
                  <a:schemeClr val="bg1"/>
                </a:solidFill>
              </a:rPr>
              <a:t>Advanced Transformer Models Evaluation</a:t>
            </a:r>
          </a:p>
        </p:txBody>
      </p:sp>
      <p:sp>
        <p:nvSpPr>
          <p:cNvPr id="5" name="Content Placeholder 4">
            <a:extLst>
              <a:ext uri="{FF2B5EF4-FFF2-40B4-BE49-F238E27FC236}">
                <a16:creationId xmlns:a16="http://schemas.microsoft.com/office/drawing/2014/main" id="{E996A731-7BDF-0A4E-98AD-3CD62F810CBD}"/>
              </a:ext>
            </a:extLst>
          </p:cNvPr>
          <p:cNvSpPr>
            <a:spLocks noGrp="1"/>
          </p:cNvSpPr>
          <p:nvPr>
            <p:ph sz="half" idx="2"/>
          </p:nvPr>
        </p:nvSpPr>
        <p:spPr>
          <a:xfrm>
            <a:off x="6571445" y="1825625"/>
            <a:ext cx="5483179" cy="4351338"/>
          </a:xfrm>
        </p:spPr>
        <p:txBody>
          <a:bodyPr>
            <a:normAutofit/>
          </a:bodyPr>
          <a:lstStyle/>
          <a:p>
            <a:pPr marL="0" indent="0">
              <a:buNone/>
            </a:pPr>
            <a:r>
              <a:rPr lang="en-US" b="1" dirty="0"/>
              <a:t>Overall Performance: </a:t>
            </a:r>
          </a:p>
          <a:p>
            <a:r>
              <a:rPr lang="en-US" dirty="0" err="1"/>
              <a:t>RoBERTa</a:t>
            </a:r>
            <a:r>
              <a:rPr lang="en-US" dirty="0"/>
              <a:t> is far superior, with an overall accuracy of 0.95 and a balanced weighted F1-Score. </a:t>
            </a:r>
          </a:p>
          <a:p>
            <a:r>
              <a:rPr lang="en-US" dirty="0" err="1"/>
              <a:t>DistilBERT</a:t>
            </a:r>
            <a:r>
              <a:rPr lang="en-US" dirty="0"/>
              <a:t> has acceptable accuracy (0.72) but fails to generalize well to the minority ”toxic” class. </a:t>
            </a:r>
          </a:p>
        </p:txBody>
      </p:sp>
      <p:sp>
        <p:nvSpPr>
          <p:cNvPr id="8" name="Content Placeholder 7">
            <a:extLst>
              <a:ext uri="{FF2B5EF4-FFF2-40B4-BE49-F238E27FC236}">
                <a16:creationId xmlns:a16="http://schemas.microsoft.com/office/drawing/2014/main" id="{D06F78F4-9553-484B-880F-9652A0697A63}"/>
              </a:ext>
            </a:extLst>
          </p:cNvPr>
          <p:cNvSpPr>
            <a:spLocks noGrp="1"/>
          </p:cNvSpPr>
          <p:nvPr>
            <p:ph sz="half" idx="1"/>
          </p:nvPr>
        </p:nvSpPr>
        <p:spPr>
          <a:xfrm>
            <a:off x="310165" y="1825625"/>
            <a:ext cx="5781541" cy="4351338"/>
          </a:xfrm>
        </p:spPr>
        <p:txBody>
          <a:bodyPr>
            <a:normAutofit/>
          </a:bodyPr>
          <a:lstStyle/>
          <a:p>
            <a:pPr marL="0" indent="0">
              <a:buNone/>
            </a:pPr>
            <a:r>
              <a:rPr lang="en-US" b="1" dirty="0" err="1"/>
              <a:t>DistilBERT</a:t>
            </a:r>
            <a:r>
              <a:rPr lang="en-US" b="1" dirty="0"/>
              <a:t> vs. </a:t>
            </a:r>
            <a:r>
              <a:rPr lang="en-US" b="1" dirty="0" err="1"/>
              <a:t>RoBERTa</a:t>
            </a:r>
            <a:r>
              <a:rPr lang="en-US" b="1" dirty="0"/>
              <a:t>: </a:t>
            </a:r>
          </a:p>
          <a:p>
            <a:r>
              <a:rPr lang="en-US" dirty="0" err="1"/>
              <a:t>DistilBERT</a:t>
            </a:r>
            <a:r>
              <a:rPr lang="en-US" dirty="0"/>
              <a:t> struggles significantly with identifying ”toxic” com- </a:t>
            </a:r>
            <a:r>
              <a:rPr lang="en-US" dirty="0" err="1"/>
              <a:t>ments</a:t>
            </a:r>
            <a:r>
              <a:rPr lang="en-US" dirty="0"/>
              <a:t> (low precision and recall). </a:t>
            </a:r>
          </a:p>
          <a:p>
            <a:r>
              <a:rPr lang="en-US" dirty="0" err="1"/>
              <a:t>RoBERTa</a:t>
            </a:r>
            <a:r>
              <a:rPr lang="en-US" dirty="0"/>
              <a:t> performs substantially better, especially on the ”toxic” class, with an F1-Score of 0.76 compared to </a:t>
            </a:r>
            <a:r>
              <a:rPr lang="en-US" dirty="0" err="1"/>
              <a:t>DistilBERT’s</a:t>
            </a:r>
            <a:r>
              <a:rPr lang="en-US" dirty="0"/>
              <a:t> 0.06. </a:t>
            </a:r>
          </a:p>
          <a:p>
            <a:endParaRPr lang="en-US" dirty="0"/>
          </a:p>
        </p:txBody>
      </p:sp>
      <p:sp>
        <p:nvSpPr>
          <p:cNvPr id="11" name="Rectangle 10">
            <a:extLst>
              <a:ext uri="{FF2B5EF4-FFF2-40B4-BE49-F238E27FC236}">
                <a16:creationId xmlns:a16="http://schemas.microsoft.com/office/drawing/2014/main" id="{DABFA0C2-8C47-464D-A54F-B512EB847600}"/>
              </a:ext>
            </a:extLst>
          </p:cNvPr>
          <p:cNvSpPr/>
          <p:nvPr/>
        </p:nvSpPr>
        <p:spPr>
          <a:xfrm>
            <a:off x="2915276" y="6002033"/>
            <a:ext cx="9255263" cy="461665"/>
          </a:xfrm>
          <a:prstGeom prst="rect">
            <a:avLst/>
          </a:prstGeom>
        </p:spPr>
        <p:txBody>
          <a:bodyPr wrap="square">
            <a:spAutoFit/>
          </a:bodyPr>
          <a:lstStyle/>
          <a:p>
            <a:r>
              <a:rPr lang="en-US" sz="2400" dirty="0"/>
              <a:t>Improve </a:t>
            </a:r>
            <a:r>
              <a:rPr lang="en-US" sz="2400" dirty="0" err="1"/>
              <a:t>DistilBERT</a:t>
            </a:r>
            <a:r>
              <a:rPr lang="en-US" sz="2400" dirty="0"/>
              <a:t> by fine tuning it with Sentiment Analysis. </a:t>
            </a:r>
          </a:p>
        </p:txBody>
      </p:sp>
      <p:pic>
        <p:nvPicPr>
          <p:cNvPr id="12" name="Picture 11">
            <a:extLst>
              <a:ext uri="{FF2B5EF4-FFF2-40B4-BE49-F238E27FC236}">
                <a16:creationId xmlns:a16="http://schemas.microsoft.com/office/drawing/2014/main" id="{ACCC3F2D-1E57-5D48-8412-A682716E9B37}"/>
              </a:ext>
            </a:extLst>
          </p:cNvPr>
          <p:cNvPicPr>
            <a:picLocks noChangeAspect="1"/>
          </p:cNvPicPr>
          <p:nvPr/>
        </p:nvPicPr>
        <p:blipFill rotWithShape="1">
          <a:blip r:embed="rId4"/>
          <a:srcRect t="28614" b="20682"/>
          <a:stretch/>
        </p:blipFill>
        <p:spPr>
          <a:xfrm>
            <a:off x="1557271" y="5872765"/>
            <a:ext cx="1422400" cy="721217"/>
          </a:xfrm>
          <a:prstGeom prst="rect">
            <a:avLst/>
          </a:prstGeom>
        </p:spPr>
      </p:pic>
    </p:spTree>
    <p:extLst>
      <p:ext uri="{BB962C8B-B14F-4D97-AF65-F5344CB8AC3E}">
        <p14:creationId xmlns:p14="http://schemas.microsoft.com/office/powerpoint/2010/main" val="2405994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326488"/>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365125"/>
            <a:ext cx="12192000" cy="1170595"/>
          </a:xfrm>
        </p:spPr>
        <p:txBody>
          <a:bodyPr/>
          <a:lstStyle/>
          <a:p>
            <a:r>
              <a:rPr lang="en-US" dirty="0">
                <a:solidFill>
                  <a:schemeClr val="bg1"/>
                </a:solidFill>
              </a:rPr>
              <a:t>4. Adding Sentiment Analysis as a Feature</a:t>
            </a:r>
          </a:p>
        </p:txBody>
      </p:sp>
      <p:sp>
        <p:nvSpPr>
          <p:cNvPr id="5" name="Content Placeholder 4">
            <a:extLst>
              <a:ext uri="{FF2B5EF4-FFF2-40B4-BE49-F238E27FC236}">
                <a16:creationId xmlns:a16="http://schemas.microsoft.com/office/drawing/2014/main" id="{E996A731-7BDF-0A4E-98AD-3CD62F810CBD}"/>
              </a:ext>
            </a:extLst>
          </p:cNvPr>
          <p:cNvSpPr>
            <a:spLocks noGrp="1"/>
          </p:cNvSpPr>
          <p:nvPr>
            <p:ph sz="half" idx="2"/>
          </p:nvPr>
        </p:nvSpPr>
        <p:spPr>
          <a:xfrm>
            <a:off x="6172199" y="1825625"/>
            <a:ext cx="5766515" cy="4351338"/>
          </a:xfrm>
        </p:spPr>
        <p:txBody>
          <a:bodyPr>
            <a:normAutofit fontScale="92500" lnSpcReduction="10000"/>
          </a:bodyPr>
          <a:lstStyle/>
          <a:p>
            <a:pPr marL="0" indent="0">
              <a:buNone/>
            </a:pPr>
            <a:r>
              <a:rPr lang="en-US" b="1" dirty="0"/>
              <a:t>Adding Sentiment to Transformer Model:</a:t>
            </a:r>
          </a:p>
          <a:p>
            <a:r>
              <a:rPr lang="en-US" dirty="0" err="1"/>
              <a:t>DistilBERT</a:t>
            </a:r>
            <a:r>
              <a:rPr lang="en-US" dirty="0"/>
              <a:t>: it did not improve its ability to identify toxic comments. </a:t>
            </a:r>
          </a:p>
          <a:p>
            <a:r>
              <a:rPr lang="en-US" dirty="0"/>
              <a:t>Sentiment analysis may not contribute additional discriminatory power for the task of toxicity detection in this setup.</a:t>
            </a:r>
          </a:p>
          <a:p>
            <a:r>
              <a:rPr lang="en-US" dirty="0"/>
              <a:t>The model most likely is already capturing features correlated with sentiment implicitly, making the explicit addition redundant. </a:t>
            </a:r>
          </a:p>
          <a:p>
            <a:endParaRPr lang="en-US" dirty="0"/>
          </a:p>
        </p:txBody>
      </p:sp>
      <p:sp>
        <p:nvSpPr>
          <p:cNvPr id="8" name="Content Placeholder 7">
            <a:extLst>
              <a:ext uri="{FF2B5EF4-FFF2-40B4-BE49-F238E27FC236}">
                <a16:creationId xmlns:a16="http://schemas.microsoft.com/office/drawing/2014/main" id="{D06F78F4-9553-484B-880F-9652A0697A63}"/>
              </a:ext>
            </a:extLst>
          </p:cNvPr>
          <p:cNvSpPr>
            <a:spLocks noGrp="1"/>
          </p:cNvSpPr>
          <p:nvPr>
            <p:ph sz="half" idx="1"/>
          </p:nvPr>
        </p:nvSpPr>
        <p:spPr>
          <a:xfrm>
            <a:off x="347730" y="1825625"/>
            <a:ext cx="5672070" cy="4351338"/>
          </a:xfrm>
        </p:spPr>
        <p:txBody>
          <a:bodyPr>
            <a:normAutofit fontScale="92500" lnSpcReduction="10000"/>
          </a:bodyPr>
          <a:lstStyle/>
          <a:p>
            <a:pPr marL="0" indent="0">
              <a:buNone/>
            </a:pPr>
            <a:r>
              <a:rPr lang="en-US" b="1" dirty="0"/>
              <a:t>Added as feature in Baseline model (Linear Regression): </a:t>
            </a:r>
          </a:p>
          <a:p>
            <a:r>
              <a:rPr lang="en-US" dirty="0"/>
              <a:t>Improves Performance: With sentiment, the accuracy increases dramatically from 0.39 to 0.87. </a:t>
            </a:r>
          </a:p>
          <a:p>
            <a:r>
              <a:rPr lang="en-US" dirty="0"/>
              <a:t>The precision and recall for toxic comments (Class 1) both improve </a:t>
            </a:r>
          </a:p>
          <a:p>
            <a:endParaRPr lang="en-US" dirty="0"/>
          </a:p>
          <a:p>
            <a:endParaRPr lang="en-US" dirty="0"/>
          </a:p>
        </p:txBody>
      </p:sp>
      <p:pic>
        <p:nvPicPr>
          <p:cNvPr id="3" name="Picture 2">
            <a:extLst>
              <a:ext uri="{FF2B5EF4-FFF2-40B4-BE49-F238E27FC236}">
                <a16:creationId xmlns:a16="http://schemas.microsoft.com/office/drawing/2014/main" id="{F0D0B9F6-CA71-8C46-A925-FE9F0AC5ABB8}"/>
              </a:ext>
            </a:extLst>
          </p:cNvPr>
          <p:cNvPicPr>
            <a:picLocks noChangeAspect="1"/>
          </p:cNvPicPr>
          <p:nvPr/>
        </p:nvPicPr>
        <p:blipFill>
          <a:blip r:embed="rId4"/>
          <a:stretch>
            <a:fillRect/>
          </a:stretch>
        </p:blipFill>
        <p:spPr>
          <a:xfrm>
            <a:off x="1725769" y="4386214"/>
            <a:ext cx="2338231" cy="2338231"/>
          </a:xfrm>
          <a:prstGeom prst="rect">
            <a:avLst/>
          </a:prstGeom>
        </p:spPr>
      </p:pic>
    </p:spTree>
    <p:extLst>
      <p:ext uri="{BB962C8B-B14F-4D97-AF65-F5344CB8AC3E}">
        <p14:creationId xmlns:p14="http://schemas.microsoft.com/office/powerpoint/2010/main" val="2511140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ight Arrow 10">
            <a:extLst>
              <a:ext uri="{FF2B5EF4-FFF2-40B4-BE49-F238E27FC236}">
                <a16:creationId xmlns:a16="http://schemas.microsoft.com/office/drawing/2014/main" id="{1FB4AD2B-D3C9-E047-A306-27792BC87260}"/>
              </a:ext>
            </a:extLst>
          </p:cNvPr>
          <p:cNvSpPr/>
          <p:nvPr/>
        </p:nvSpPr>
        <p:spPr>
          <a:xfrm>
            <a:off x="104103" y="3193962"/>
            <a:ext cx="3150726" cy="26081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F89C8203-85FA-E240-B90C-49FD79440E76}"/>
              </a:ext>
            </a:extLst>
          </p:cNvPr>
          <p:cNvPicPr>
            <a:picLocks noChangeAspect="1"/>
          </p:cNvPicPr>
          <p:nvPr/>
        </p:nvPicPr>
        <p:blipFill>
          <a:blip r:embed="rId3"/>
          <a:stretch>
            <a:fillRect/>
          </a:stretch>
        </p:blipFill>
        <p:spPr>
          <a:xfrm>
            <a:off x="0" y="43151"/>
            <a:ext cx="12192000" cy="1209232"/>
          </a:xfrm>
          <a:prstGeom prst="rect">
            <a:avLst/>
          </a:prstGeom>
        </p:spPr>
      </p:pic>
      <p:sp>
        <p:nvSpPr>
          <p:cNvPr id="2" name="Title 1">
            <a:extLst>
              <a:ext uri="{FF2B5EF4-FFF2-40B4-BE49-F238E27FC236}">
                <a16:creationId xmlns:a16="http://schemas.microsoft.com/office/drawing/2014/main" id="{24979BA9-6736-7F40-BD23-9FC4689E6B09}"/>
              </a:ext>
            </a:extLst>
          </p:cNvPr>
          <p:cNvSpPr>
            <a:spLocks noGrp="1"/>
          </p:cNvSpPr>
          <p:nvPr>
            <p:ph type="title"/>
          </p:nvPr>
        </p:nvSpPr>
        <p:spPr>
          <a:xfrm>
            <a:off x="0" y="43151"/>
            <a:ext cx="12192000" cy="1170595"/>
          </a:xfrm>
        </p:spPr>
        <p:txBody>
          <a:bodyPr/>
          <a:lstStyle/>
          <a:p>
            <a:r>
              <a:rPr lang="en-US" dirty="0">
                <a:solidFill>
                  <a:schemeClr val="bg1"/>
                </a:solidFill>
              </a:rPr>
              <a:t>4.1 “Distillation of the Distilled” Model Experiment</a:t>
            </a:r>
          </a:p>
        </p:txBody>
      </p:sp>
      <p:sp>
        <p:nvSpPr>
          <p:cNvPr id="8" name="Content Placeholder 7">
            <a:extLst>
              <a:ext uri="{FF2B5EF4-FFF2-40B4-BE49-F238E27FC236}">
                <a16:creationId xmlns:a16="http://schemas.microsoft.com/office/drawing/2014/main" id="{D06F78F4-9553-484B-880F-9652A0697A63}"/>
              </a:ext>
            </a:extLst>
          </p:cNvPr>
          <p:cNvSpPr>
            <a:spLocks noGrp="1"/>
          </p:cNvSpPr>
          <p:nvPr>
            <p:ph sz="half" idx="1"/>
          </p:nvPr>
        </p:nvSpPr>
        <p:spPr>
          <a:xfrm>
            <a:off x="104103" y="3998498"/>
            <a:ext cx="3242869" cy="1059243"/>
          </a:xfrm>
        </p:spPr>
        <p:txBody>
          <a:bodyPr>
            <a:normAutofit fontScale="85000" lnSpcReduction="10000"/>
          </a:bodyPr>
          <a:lstStyle/>
          <a:p>
            <a:pPr marL="0" indent="0">
              <a:buNone/>
            </a:pPr>
            <a:r>
              <a:rPr lang="en-US" sz="2000" b="1" dirty="0">
                <a:solidFill>
                  <a:schemeClr val="bg1"/>
                </a:solidFill>
              </a:rPr>
              <a:t>Added Sentiment Weighting seeking efficiencies for a transformer model in a resource-constrained environment </a:t>
            </a:r>
          </a:p>
          <a:p>
            <a:endParaRPr lang="en-US" sz="2000" dirty="0"/>
          </a:p>
        </p:txBody>
      </p:sp>
      <p:pic>
        <p:nvPicPr>
          <p:cNvPr id="7" name="Content Placeholder 6">
            <a:extLst>
              <a:ext uri="{FF2B5EF4-FFF2-40B4-BE49-F238E27FC236}">
                <a16:creationId xmlns:a16="http://schemas.microsoft.com/office/drawing/2014/main" id="{9DA69526-364A-D34A-A659-EA9FCD9E1147}"/>
              </a:ext>
            </a:extLst>
          </p:cNvPr>
          <p:cNvPicPr>
            <a:picLocks noGrp="1" noChangeAspect="1"/>
          </p:cNvPicPr>
          <p:nvPr>
            <p:ph sz="half" idx="2"/>
          </p:nvPr>
        </p:nvPicPr>
        <p:blipFill>
          <a:blip r:embed="rId4"/>
          <a:stretch>
            <a:fillRect/>
          </a:stretch>
        </p:blipFill>
        <p:spPr>
          <a:xfrm>
            <a:off x="3281656" y="1710654"/>
            <a:ext cx="7458401" cy="5147346"/>
          </a:xfrm>
          <a:prstGeom prst="rect">
            <a:avLst/>
          </a:prstGeom>
        </p:spPr>
      </p:pic>
      <p:sp>
        <p:nvSpPr>
          <p:cNvPr id="10" name="Rounded Rectangle 9">
            <a:extLst>
              <a:ext uri="{FF2B5EF4-FFF2-40B4-BE49-F238E27FC236}">
                <a16:creationId xmlns:a16="http://schemas.microsoft.com/office/drawing/2014/main" id="{7831C2AB-E5AB-F849-AE1D-03370340886E}"/>
              </a:ext>
            </a:extLst>
          </p:cNvPr>
          <p:cNvSpPr/>
          <p:nvPr/>
        </p:nvSpPr>
        <p:spPr>
          <a:xfrm>
            <a:off x="8118138" y="3193961"/>
            <a:ext cx="656822" cy="3193960"/>
          </a:xfrm>
          <a:prstGeom prst="roundRect">
            <a:avLst/>
          </a:prstGeom>
          <a:solidFill>
            <a:schemeClr val="accent6">
              <a:alpha val="3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4DDFAC1-F50D-7E4B-8D91-873926174664}"/>
              </a:ext>
            </a:extLst>
          </p:cNvPr>
          <p:cNvPicPr>
            <a:picLocks noChangeAspect="1"/>
          </p:cNvPicPr>
          <p:nvPr/>
        </p:nvPicPr>
        <p:blipFill>
          <a:blip r:embed="rId5">
            <a:duotone>
              <a:schemeClr val="accent6">
                <a:shade val="45000"/>
                <a:satMod val="135000"/>
              </a:schemeClr>
              <a:prstClr val="white"/>
            </a:duotone>
          </a:blip>
          <a:stretch>
            <a:fillRect/>
          </a:stretch>
        </p:blipFill>
        <p:spPr>
          <a:xfrm>
            <a:off x="10740057" y="3649327"/>
            <a:ext cx="1270000" cy="1270000"/>
          </a:xfrm>
          <a:prstGeom prst="rect">
            <a:avLst/>
          </a:prstGeom>
        </p:spPr>
      </p:pic>
    </p:spTree>
    <p:extLst>
      <p:ext uri="{BB962C8B-B14F-4D97-AF65-F5344CB8AC3E}">
        <p14:creationId xmlns:p14="http://schemas.microsoft.com/office/powerpoint/2010/main" val="38179166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924</TotalTime>
  <Words>1069</Words>
  <Application>Microsoft Macintosh PowerPoint</Application>
  <PresentationFormat>Widescreen</PresentationFormat>
  <Paragraphs>87</Paragraphs>
  <Slides>12</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CMBX10</vt:lpstr>
      <vt:lpstr>CMR10</vt:lpstr>
      <vt:lpstr>Courier New</vt:lpstr>
      <vt:lpstr>Office Theme</vt:lpstr>
      <vt:lpstr>Fine-Tuning Transformers for Toxicity Detection:  A Sentiment-Informed Approach</vt:lpstr>
      <vt:lpstr>1. Problem: Toxicity Detection in Comments</vt:lpstr>
      <vt:lpstr>Dataset: Toxic Comment Classification Challenge</vt:lpstr>
      <vt:lpstr>EDA Highlights</vt:lpstr>
      <vt:lpstr>2. Baseline Model: Linear Regression</vt:lpstr>
      <vt:lpstr>3. Advanced Transformer Models</vt:lpstr>
      <vt:lpstr>Advanced Transformer Models Evaluation</vt:lpstr>
      <vt:lpstr>4. Adding Sentiment Analysis as a Feature</vt:lpstr>
      <vt:lpstr>4.1 “Distillation of the Distilled” Model Experiment</vt:lpstr>
      <vt:lpstr>4.1 “Distillation of the Distilled” Model Experiment</vt:lpstr>
      <vt:lpstr>Future Work</vt:lpstr>
      <vt:lpstr>Questions? Feedback?</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Fine-Tuning Transformers for Toxicity Detection: A Sentiment-Informed Approach</dc:title>
  <dc:creator>Melody Lamphear</dc:creator>
  <cp:lastModifiedBy>Melody Lamphear</cp:lastModifiedBy>
  <cp:revision>27</cp:revision>
  <dcterms:created xsi:type="dcterms:W3CDTF">2024-12-09T06:26:05Z</dcterms:created>
  <dcterms:modified xsi:type="dcterms:W3CDTF">2024-12-09T21:50:51Z</dcterms:modified>
</cp:coreProperties>
</file>

<file path=docProps/thumbnail.jpeg>
</file>